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c32d648ce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ac32d648ce_0_6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f6ec777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f6ec777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f6ec777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f6ec777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f6ec777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f6ec777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0335ce02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0335ce02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c32d648ce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ac32d648ce_0_7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0335ce02b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0335ce02b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5dfac03b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5dfac03b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f6ec777b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f6ec777b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0335ce0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0335ce0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010929c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010929c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0335ce02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0335ce02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f6c20b5f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f6c20b5f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f6c20b5f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f6c20b5f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f6c20b5f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f6c20b5f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789eaf1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789eaf1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f6c20b5f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f6c20b5f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c32d648c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c32d648c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f5517b0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f5517b0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f36eb12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f36eb12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0335ce02b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0335ce02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c32d648c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c32d648ce_0_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32d648ce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ac32d648ce_0_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c32d648ce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c32d648ce_0_7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c32d648c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ac32d648ce_0_7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010929cd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010929cd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c32d648c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ac32d648ce_0_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010929c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010929c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432054" y="843534"/>
            <a:ext cx="8277600" cy="2379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6000"/>
              <a:buFont typeface="Avenir"/>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432054" y="3545586"/>
            <a:ext cx="8277600" cy="1111200"/>
          </a:xfrm>
          <a:prstGeom prst="rect">
            <a:avLst/>
          </a:prstGeom>
          <a:noFill/>
          <a:ln>
            <a:noFill/>
          </a:ln>
        </p:spPr>
        <p:txBody>
          <a:bodyPr anchorCtr="0" anchor="t" bIns="34275" lIns="68575" spcFirstLastPara="1" rIns="68575" wrap="square" tIns="34275">
            <a:noAutofit/>
          </a:bodyPr>
          <a:lstStyle>
            <a:lvl1pPr lvl="0" rtl="0" algn="l">
              <a:lnSpc>
                <a:spcPct val="110000"/>
              </a:lnSpc>
              <a:spcBef>
                <a:spcPts val="800"/>
              </a:spcBef>
              <a:spcAft>
                <a:spcPts val="0"/>
              </a:spcAft>
              <a:buClr>
                <a:schemeClr val="dk1"/>
              </a:buClr>
              <a:buSzPts val="2100"/>
              <a:buNone/>
              <a:defRPr sz="2100"/>
            </a:lvl1pPr>
            <a:lvl2pPr lvl="1" rtl="0" algn="ctr">
              <a:lnSpc>
                <a:spcPct val="110000"/>
              </a:lnSpc>
              <a:spcBef>
                <a:spcPts val="400"/>
              </a:spcBef>
              <a:spcAft>
                <a:spcPts val="0"/>
              </a:spcAft>
              <a:buClr>
                <a:schemeClr val="dk1"/>
              </a:buClr>
              <a:buSzPts val="1500"/>
              <a:buNone/>
              <a:defRPr sz="1500"/>
            </a:lvl2pPr>
            <a:lvl3pPr lvl="2" rtl="0" algn="ctr">
              <a:lnSpc>
                <a:spcPct val="110000"/>
              </a:lnSpc>
              <a:spcBef>
                <a:spcPts val="400"/>
              </a:spcBef>
              <a:spcAft>
                <a:spcPts val="0"/>
              </a:spcAft>
              <a:buClr>
                <a:schemeClr val="dk1"/>
              </a:buClr>
              <a:buSzPts val="1400"/>
              <a:buNone/>
              <a:defRPr sz="1400"/>
            </a:lvl3pPr>
            <a:lvl4pPr lvl="3" rtl="0" algn="ctr">
              <a:lnSpc>
                <a:spcPct val="110000"/>
              </a:lnSpc>
              <a:spcBef>
                <a:spcPts val="400"/>
              </a:spcBef>
              <a:spcAft>
                <a:spcPts val="0"/>
              </a:spcAft>
              <a:buClr>
                <a:schemeClr val="dk1"/>
              </a:buClr>
              <a:buSzPts val="1200"/>
              <a:buNone/>
              <a:defRPr sz="1200"/>
            </a:lvl4pPr>
            <a:lvl5pPr lvl="4" rtl="0" algn="ctr">
              <a:lnSpc>
                <a:spcPct val="11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432054"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65226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p:nvPr/>
        </p:nvSpPr>
        <p:spPr>
          <a:xfrm rot="5400000">
            <a:off x="643155"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63" name="Google Shape;63;p14"/>
          <p:cNvSpPr/>
          <p:nvPr/>
        </p:nvSpPr>
        <p:spPr>
          <a:xfrm flipH="1" rot="10800000">
            <a:off x="433989" y="3375817"/>
            <a:ext cx="8275800" cy="13800"/>
          </a:xfrm>
          <a:prstGeom prst="rect">
            <a:avLst/>
          </a:prstGeom>
          <a:solidFill>
            <a:srgbClr val="C8C8C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5"/>
          <p:cNvSpPr/>
          <p:nvPr/>
        </p:nvSpPr>
        <p:spPr>
          <a:xfrm>
            <a:off x="418657" y="0"/>
            <a:ext cx="8375700" cy="1514100"/>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66" name="Google Shape;66;p15"/>
          <p:cNvSpPr/>
          <p:nvPr/>
        </p:nvSpPr>
        <p:spPr>
          <a:xfrm>
            <a:off x="425196" y="0"/>
            <a:ext cx="8366700" cy="150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67" name="Google Shape;67;p15"/>
          <p:cNvSpPr/>
          <p:nvPr/>
        </p:nvSpPr>
        <p:spPr>
          <a:xfrm>
            <a:off x="374125" y="590514"/>
            <a:ext cx="960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68" name="Google Shape;68;p15"/>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3000"/>
              <a:buFont typeface="Avenir"/>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 name="Google Shape;69;p15"/>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400"/>
              </a:spcBef>
              <a:spcAft>
                <a:spcPts val="0"/>
              </a:spcAft>
              <a:buClr>
                <a:schemeClr val="dk1"/>
              </a:buClr>
              <a:buSzPts val="14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 name="Google Shape;70;p15"/>
          <p:cNvSpPr txBox="1"/>
          <p:nvPr>
            <p:ph idx="10" type="dt"/>
          </p:nvPr>
        </p:nvSpPr>
        <p:spPr>
          <a:xfrm>
            <a:off x="836676"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5"/>
          <p:cNvSpPr txBox="1"/>
          <p:nvPr>
            <p:ph idx="12" type="sldNum"/>
          </p:nvPr>
        </p:nvSpPr>
        <p:spPr>
          <a:xfrm>
            <a:off x="6405372"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6"/>
          <p:cNvSpPr/>
          <p:nvPr/>
        </p:nvSpPr>
        <p:spPr>
          <a:xfrm>
            <a:off x="418658" y="3736066"/>
            <a:ext cx="8351400" cy="61710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75" name="Google Shape;75;p16"/>
          <p:cNvSpPr/>
          <p:nvPr/>
        </p:nvSpPr>
        <p:spPr>
          <a:xfrm>
            <a:off x="374125" y="3838936"/>
            <a:ext cx="109800" cy="411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76" name="Google Shape;76;p16"/>
          <p:cNvSpPr txBox="1"/>
          <p:nvPr>
            <p:ph type="title"/>
          </p:nvPr>
        </p:nvSpPr>
        <p:spPr>
          <a:xfrm>
            <a:off x="418338" y="480060"/>
            <a:ext cx="8167800" cy="3086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5000"/>
              <a:buFont typeface="Avenir"/>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7" name="Google Shape;77;p16"/>
          <p:cNvSpPr txBox="1"/>
          <p:nvPr>
            <p:ph idx="1" type="body"/>
          </p:nvPr>
        </p:nvSpPr>
        <p:spPr>
          <a:xfrm>
            <a:off x="630936" y="3826764"/>
            <a:ext cx="7955400" cy="438900"/>
          </a:xfrm>
          <a:prstGeom prst="rect">
            <a:avLst/>
          </a:prstGeom>
          <a:noFill/>
          <a:ln>
            <a:noFill/>
          </a:ln>
        </p:spPr>
        <p:txBody>
          <a:bodyPr anchorCtr="0" anchor="ctr" bIns="34275" lIns="68575" spcFirstLastPara="1" rIns="68575" wrap="square" tIns="34275">
            <a:noAutofit/>
          </a:bodyPr>
          <a:lstStyle>
            <a:lvl1pPr indent="-228600" lvl="0" marL="457200" rtl="0" algn="l">
              <a:lnSpc>
                <a:spcPct val="110000"/>
              </a:lnSpc>
              <a:spcBef>
                <a:spcPts val="800"/>
              </a:spcBef>
              <a:spcAft>
                <a:spcPts val="0"/>
              </a:spcAft>
              <a:buClr>
                <a:schemeClr val="dk1"/>
              </a:buClr>
              <a:buSzPts val="1500"/>
              <a:buNone/>
              <a:defRPr sz="1500">
                <a:solidFill>
                  <a:schemeClr val="dk1"/>
                </a:solidFill>
              </a:defRPr>
            </a:lvl1pPr>
            <a:lvl2pPr indent="-228600" lvl="1" marL="914400" rtl="0" algn="l">
              <a:lnSpc>
                <a:spcPct val="110000"/>
              </a:lnSpc>
              <a:spcBef>
                <a:spcPts val="400"/>
              </a:spcBef>
              <a:spcAft>
                <a:spcPts val="0"/>
              </a:spcAft>
              <a:buClr>
                <a:srgbClr val="888888"/>
              </a:buClr>
              <a:buSzPts val="1500"/>
              <a:buNone/>
              <a:defRPr sz="1500">
                <a:solidFill>
                  <a:srgbClr val="888888"/>
                </a:solidFill>
              </a:defRPr>
            </a:lvl2pPr>
            <a:lvl3pPr indent="-228600" lvl="2" marL="1371600" rtl="0" algn="l">
              <a:lnSpc>
                <a:spcPct val="110000"/>
              </a:lnSpc>
              <a:spcBef>
                <a:spcPts val="400"/>
              </a:spcBef>
              <a:spcAft>
                <a:spcPts val="0"/>
              </a:spcAft>
              <a:buClr>
                <a:srgbClr val="888888"/>
              </a:buClr>
              <a:buSzPts val="1400"/>
              <a:buNone/>
              <a:defRPr sz="1400">
                <a:solidFill>
                  <a:srgbClr val="888888"/>
                </a:solidFill>
              </a:defRPr>
            </a:lvl3pPr>
            <a:lvl4pPr indent="-228600" lvl="3" marL="1828800" rtl="0" algn="l">
              <a:lnSpc>
                <a:spcPct val="110000"/>
              </a:lnSpc>
              <a:spcBef>
                <a:spcPts val="400"/>
              </a:spcBef>
              <a:spcAft>
                <a:spcPts val="0"/>
              </a:spcAft>
              <a:buClr>
                <a:srgbClr val="888888"/>
              </a:buClr>
              <a:buSzPts val="1200"/>
              <a:buNone/>
              <a:defRPr sz="1200">
                <a:solidFill>
                  <a:srgbClr val="888888"/>
                </a:solidFill>
              </a:defRPr>
            </a:lvl4pPr>
            <a:lvl5pPr indent="-228600" lvl="4" marL="2286000" rtl="0" algn="l">
              <a:lnSpc>
                <a:spcPct val="11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8" name="Google Shape;7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17"/>
          <p:cNvSpPr/>
          <p:nvPr/>
        </p:nvSpPr>
        <p:spPr>
          <a:xfrm>
            <a:off x="418657" y="0"/>
            <a:ext cx="8375700" cy="1514100"/>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3" name="Google Shape;83;p17"/>
          <p:cNvSpPr/>
          <p:nvPr/>
        </p:nvSpPr>
        <p:spPr>
          <a:xfrm>
            <a:off x="425196" y="0"/>
            <a:ext cx="8366700" cy="150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4" name="Google Shape;84;p17"/>
          <p:cNvSpPr/>
          <p:nvPr/>
        </p:nvSpPr>
        <p:spPr>
          <a:xfrm>
            <a:off x="374125" y="590514"/>
            <a:ext cx="960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85" name="Google Shape;85;p17"/>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3000"/>
              <a:buFont typeface="Avenir"/>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7"/>
          <p:cNvSpPr txBox="1"/>
          <p:nvPr>
            <p:ph idx="1" type="body"/>
          </p:nvPr>
        </p:nvSpPr>
        <p:spPr>
          <a:xfrm>
            <a:off x="836676" y="1858518"/>
            <a:ext cx="3703200" cy="2770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400"/>
              </a:spcBef>
              <a:spcAft>
                <a:spcPts val="0"/>
              </a:spcAft>
              <a:buClr>
                <a:schemeClr val="dk1"/>
              </a:buClr>
              <a:buSzPts val="14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7"/>
          <p:cNvSpPr txBox="1"/>
          <p:nvPr>
            <p:ph idx="2" type="body"/>
          </p:nvPr>
        </p:nvSpPr>
        <p:spPr>
          <a:xfrm>
            <a:off x="4759452" y="1858518"/>
            <a:ext cx="3703200" cy="2770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400"/>
              </a:spcBef>
              <a:spcAft>
                <a:spcPts val="0"/>
              </a:spcAft>
              <a:buClr>
                <a:schemeClr val="dk1"/>
              </a:buClr>
              <a:buSzPts val="14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7"/>
          <p:cNvSpPr txBox="1"/>
          <p:nvPr>
            <p:ph idx="10" type="dt"/>
          </p:nvPr>
        </p:nvSpPr>
        <p:spPr>
          <a:xfrm>
            <a:off x="836676"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7"/>
          <p:cNvSpPr txBox="1"/>
          <p:nvPr>
            <p:ph idx="12" type="sldNum"/>
          </p:nvPr>
        </p:nvSpPr>
        <p:spPr>
          <a:xfrm>
            <a:off x="6405372"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18"/>
          <p:cNvSpPr/>
          <p:nvPr/>
        </p:nvSpPr>
        <p:spPr>
          <a:xfrm>
            <a:off x="418657" y="0"/>
            <a:ext cx="8375700" cy="1514100"/>
          </a:xfrm>
          <a:prstGeom prst="rect">
            <a:avLst/>
          </a:prstGeom>
          <a:solidFill>
            <a:schemeClr val="lt1"/>
          </a:solidFill>
          <a:ln cap="flat" cmpd="sng" w="9525">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3" name="Google Shape;93;p18"/>
          <p:cNvSpPr/>
          <p:nvPr/>
        </p:nvSpPr>
        <p:spPr>
          <a:xfrm>
            <a:off x="425196" y="0"/>
            <a:ext cx="8366700" cy="1509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4" name="Google Shape;94;p18"/>
          <p:cNvSpPr/>
          <p:nvPr/>
        </p:nvSpPr>
        <p:spPr>
          <a:xfrm>
            <a:off x="374125" y="590514"/>
            <a:ext cx="960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95" name="Google Shape;95;p18"/>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3000"/>
              <a:buFont typeface="Avenir"/>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6" name="Google Shape;96;p18"/>
          <p:cNvSpPr txBox="1"/>
          <p:nvPr>
            <p:ph idx="1" type="body"/>
          </p:nvPr>
        </p:nvSpPr>
        <p:spPr>
          <a:xfrm>
            <a:off x="836676" y="1779488"/>
            <a:ext cx="3703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110000"/>
              </a:lnSpc>
              <a:spcBef>
                <a:spcPts val="800"/>
              </a:spcBef>
              <a:spcAft>
                <a:spcPts val="0"/>
              </a:spcAft>
              <a:buClr>
                <a:schemeClr val="dk1"/>
              </a:buClr>
              <a:buSzPts val="1800"/>
              <a:buNone/>
              <a:defRPr b="1" sz="1800" cap="none"/>
            </a:lvl1pPr>
            <a:lvl2pPr indent="-228600" lvl="1" marL="914400" rtl="0" algn="l">
              <a:lnSpc>
                <a:spcPct val="110000"/>
              </a:lnSpc>
              <a:spcBef>
                <a:spcPts val="400"/>
              </a:spcBef>
              <a:spcAft>
                <a:spcPts val="0"/>
              </a:spcAft>
              <a:buClr>
                <a:schemeClr val="dk1"/>
              </a:buClr>
              <a:buSzPts val="1500"/>
              <a:buNone/>
              <a:defRPr b="1" sz="1500"/>
            </a:lvl2pPr>
            <a:lvl3pPr indent="-228600" lvl="2" marL="1371600" rtl="0" algn="l">
              <a:lnSpc>
                <a:spcPct val="110000"/>
              </a:lnSpc>
              <a:spcBef>
                <a:spcPts val="400"/>
              </a:spcBef>
              <a:spcAft>
                <a:spcPts val="0"/>
              </a:spcAft>
              <a:buClr>
                <a:schemeClr val="dk1"/>
              </a:buClr>
              <a:buSzPts val="1400"/>
              <a:buNone/>
              <a:defRPr b="1" sz="1400"/>
            </a:lvl3pPr>
            <a:lvl4pPr indent="-228600" lvl="3" marL="1828800" rtl="0" algn="l">
              <a:lnSpc>
                <a:spcPct val="110000"/>
              </a:lnSpc>
              <a:spcBef>
                <a:spcPts val="400"/>
              </a:spcBef>
              <a:spcAft>
                <a:spcPts val="0"/>
              </a:spcAft>
              <a:buClr>
                <a:schemeClr val="dk1"/>
              </a:buClr>
              <a:buSzPts val="1200"/>
              <a:buNone/>
              <a:defRPr b="1" sz="1200"/>
            </a:lvl4pPr>
            <a:lvl5pPr indent="-228600" lvl="4" marL="2286000" rtl="0" algn="l">
              <a:lnSpc>
                <a:spcPct val="11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7" name="Google Shape;97;p18"/>
          <p:cNvSpPr txBox="1"/>
          <p:nvPr>
            <p:ph idx="2" type="body"/>
          </p:nvPr>
        </p:nvSpPr>
        <p:spPr>
          <a:xfrm>
            <a:off x="836676" y="2402766"/>
            <a:ext cx="3703200" cy="2226300"/>
          </a:xfrm>
          <a:prstGeom prst="rect">
            <a:avLst/>
          </a:prstGeom>
          <a:noFill/>
          <a:ln>
            <a:noFill/>
          </a:ln>
        </p:spPr>
        <p:txBody>
          <a:bodyPr anchorCtr="0" anchor="t" bIns="34275" lIns="68575" spcFirstLastPara="1" rIns="68575" wrap="square" tIns="34275">
            <a:noAutofit/>
          </a:bodyPr>
          <a:lstStyle>
            <a:lvl1pPr indent="-342900" lvl="0" marL="457200" rtl="0" algn="l">
              <a:lnSpc>
                <a:spcPct val="110000"/>
              </a:lnSpc>
              <a:spcBef>
                <a:spcPts val="800"/>
              </a:spcBef>
              <a:spcAft>
                <a:spcPts val="0"/>
              </a:spcAft>
              <a:buClr>
                <a:schemeClr val="dk1"/>
              </a:buClr>
              <a:buSzPts val="1800"/>
              <a:buChar char="•"/>
              <a:defRPr sz="1800"/>
            </a:lvl1pPr>
            <a:lvl2pPr indent="-323850" lvl="1" marL="914400" rtl="0" algn="l">
              <a:lnSpc>
                <a:spcPct val="110000"/>
              </a:lnSpc>
              <a:spcBef>
                <a:spcPts val="400"/>
              </a:spcBef>
              <a:spcAft>
                <a:spcPts val="0"/>
              </a:spcAft>
              <a:buClr>
                <a:schemeClr val="dk1"/>
              </a:buClr>
              <a:buSzPts val="1500"/>
              <a:buChar char="•"/>
              <a:defRPr sz="1500"/>
            </a:lvl2pPr>
            <a:lvl3pPr indent="-317500" lvl="2" marL="1371600" rtl="0" algn="l">
              <a:lnSpc>
                <a:spcPct val="110000"/>
              </a:lnSpc>
              <a:spcBef>
                <a:spcPts val="400"/>
              </a:spcBef>
              <a:spcAft>
                <a:spcPts val="0"/>
              </a:spcAft>
              <a:buClr>
                <a:schemeClr val="dk1"/>
              </a:buClr>
              <a:buSzPts val="1400"/>
              <a:buChar char="•"/>
              <a:defRPr sz="1400"/>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18"/>
          <p:cNvSpPr txBox="1"/>
          <p:nvPr>
            <p:ph idx="3" type="body"/>
          </p:nvPr>
        </p:nvSpPr>
        <p:spPr>
          <a:xfrm>
            <a:off x="4759452" y="1779488"/>
            <a:ext cx="3703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110000"/>
              </a:lnSpc>
              <a:spcBef>
                <a:spcPts val="800"/>
              </a:spcBef>
              <a:spcAft>
                <a:spcPts val="0"/>
              </a:spcAft>
              <a:buClr>
                <a:schemeClr val="dk1"/>
              </a:buClr>
              <a:buSzPts val="1800"/>
              <a:buNone/>
              <a:defRPr b="1" sz="1800" cap="none"/>
            </a:lvl1pPr>
            <a:lvl2pPr indent="-228600" lvl="1" marL="914400" rtl="0" algn="l">
              <a:lnSpc>
                <a:spcPct val="110000"/>
              </a:lnSpc>
              <a:spcBef>
                <a:spcPts val="400"/>
              </a:spcBef>
              <a:spcAft>
                <a:spcPts val="0"/>
              </a:spcAft>
              <a:buClr>
                <a:schemeClr val="dk1"/>
              </a:buClr>
              <a:buSzPts val="1500"/>
              <a:buNone/>
              <a:defRPr b="1" sz="1500"/>
            </a:lvl2pPr>
            <a:lvl3pPr indent="-228600" lvl="2" marL="1371600" rtl="0" algn="l">
              <a:lnSpc>
                <a:spcPct val="110000"/>
              </a:lnSpc>
              <a:spcBef>
                <a:spcPts val="400"/>
              </a:spcBef>
              <a:spcAft>
                <a:spcPts val="0"/>
              </a:spcAft>
              <a:buClr>
                <a:schemeClr val="dk1"/>
              </a:buClr>
              <a:buSzPts val="1400"/>
              <a:buNone/>
              <a:defRPr b="1" sz="1400"/>
            </a:lvl3pPr>
            <a:lvl4pPr indent="-228600" lvl="3" marL="1828800" rtl="0" algn="l">
              <a:lnSpc>
                <a:spcPct val="110000"/>
              </a:lnSpc>
              <a:spcBef>
                <a:spcPts val="400"/>
              </a:spcBef>
              <a:spcAft>
                <a:spcPts val="0"/>
              </a:spcAft>
              <a:buClr>
                <a:schemeClr val="dk1"/>
              </a:buClr>
              <a:buSzPts val="1200"/>
              <a:buNone/>
              <a:defRPr b="1" sz="1200"/>
            </a:lvl4pPr>
            <a:lvl5pPr indent="-228600" lvl="4" marL="2286000" rtl="0" algn="l">
              <a:lnSpc>
                <a:spcPct val="11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9" name="Google Shape;99;p18"/>
          <p:cNvSpPr txBox="1"/>
          <p:nvPr>
            <p:ph idx="4" type="body"/>
          </p:nvPr>
        </p:nvSpPr>
        <p:spPr>
          <a:xfrm>
            <a:off x="4759452" y="2402765"/>
            <a:ext cx="3703200" cy="2226300"/>
          </a:xfrm>
          <a:prstGeom prst="rect">
            <a:avLst/>
          </a:prstGeom>
          <a:noFill/>
          <a:ln>
            <a:noFill/>
          </a:ln>
        </p:spPr>
        <p:txBody>
          <a:bodyPr anchorCtr="0" anchor="t" bIns="34275" lIns="68575" spcFirstLastPara="1" rIns="68575" wrap="square" tIns="34275">
            <a:noAutofit/>
          </a:bodyPr>
          <a:lstStyle>
            <a:lvl1pPr indent="-342900" lvl="0" marL="457200" rtl="0" algn="l">
              <a:lnSpc>
                <a:spcPct val="110000"/>
              </a:lnSpc>
              <a:spcBef>
                <a:spcPts val="800"/>
              </a:spcBef>
              <a:spcAft>
                <a:spcPts val="0"/>
              </a:spcAft>
              <a:buClr>
                <a:schemeClr val="dk1"/>
              </a:buClr>
              <a:buSzPts val="1800"/>
              <a:buChar char="•"/>
              <a:defRPr sz="1800"/>
            </a:lvl1pPr>
            <a:lvl2pPr indent="-323850" lvl="1" marL="914400" rtl="0" algn="l">
              <a:lnSpc>
                <a:spcPct val="110000"/>
              </a:lnSpc>
              <a:spcBef>
                <a:spcPts val="400"/>
              </a:spcBef>
              <a:spcAft>
                <a:spcPts val="0"/>
              </a:spcAft>
              <a:buClr>
                <a:schemeClr val="dk1"/>
              </a:buClr>
              <a:buSzPts val="1500"/>
              <a:buChar char="•"/>
              <a:defRPr sz="1500"/>
            </a:lvl2pPr>
            <a:lvl3pPr indent="-317500" lvl="2" marL="1371600" rtl="0" algn="l">
              <a:lnSpc>
                <a:spcPct val="110000"/>
              </a:lnSpc>
              <a:spcBef>
                <a:spcPts val="400"/>
              </a:spcBef>
              <a:spcAft>
                <a:spcPts val="0"/>
              </a:spcAft>
              <a:buClr>
                <a:schemeClr val="dk1"/>
              </a:buClr>
              <a:buSzPts val="1400"/>
              <a:buChar char="•"/>
              <a:defRPr sz="1400"/>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0" name="Google Shape;100;p18"/>
          <p:cNvSpPr txBox="1"/>
          <p:nvPr>
            <p:ph idx="10" type="dt"/>
          </p:nvPr>
        </p:nvSpPr>
        <p:spPr>
          <a:xfrm>
            <a:off x="836676"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8"/>
          <p:cNvSpPr txBox="1"/>
          <p:nvPr>
            <p:ph idx="12" type="sldNum"/>
          </p:nvPr>
        </p:nvSpPr>
        <p:spPr>
          <a:xfrm>
            <a:off x="6405372"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19"/>
          <p:cNvSpPr/>
          <p:nvPr/>
        </p:nvSpPr>
        <p:spPr>
          <a:xfrm>
            <a:off x="499390" y="1150144"/>
            <a:ext cx="8187600" cy="284310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05" name="Google Shape;105;p19"/>
          <p:cNvSpPr/>
          <p:nvPr/>
        </p:nvSpPr>
        <p:spPr>
          <a:xfrm>
            <a:off x="456813" y="2228849"/>
            <a:ext cx="96000" cy="685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06" name="Google Shape;106;p19"/>
          <p:cNvSpPr txBox="1"/>
          <p:nvPr>
            <p:ph type="title"/>
          </p:nvPr>
        </p:nvSpPr>
        <p:spPr>
          <a:xfrm>
            <a:off x="809244" y="1453896"/>
            <a:ext cx="7632900" cy="2242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4100"/>
              <a:buFont typeface="Avenir"/>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4" name="Shape 114"/>
        <p:cNvGrpSpPr/>
        <p:nvPr/>
      </p:nvGrpSpPr>
      <p:grpSpPr>
        <a:xfrm>
          <a:off x="0" y="0"/>
          <a:ext cx="0" cy="0"/>
          <a:chOff x="0" y="0"/>
          <a:chExt cx="0" cy="0"/>
        </a:xfrm>
      </p:grpSpPr>
      <p:sp>
        <p:nvSpPr>
          <p:cNvPr id="115" name="Google Shape;115;p21"/>
          <p:cNvSpPr/>
          <p:nvPr/>
        </p:nvSpPr>
        <p:spPr>
          <a:xfrm>
            <a:off x="418658" y="871525"/>
            <a:ext cx="2805600" cy="348240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16" name="Google Shape;116;p21"/>
          <p:cNvSpPr/>
          <p:nvPr/>
        </p:nvSpPr>
        <p:spPr>
          <a:xfrm>
            <a:off x="374125" y="1213781"/>
            <a:ext cx="109800" cy="61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17" name="Google Shape;117;p21"/>
          <p:cNvSpPr txBox="1"/>
          <p:nvPr>
            <p:ph type="title"/>
          </p:nvPr>
        </p:nvSpPr>
        <p:spPr>
          <a:xfrm>
            <a:off x="651510" y="1282446"/>
            <a:ext cx="2325000" cy="12825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2600"/>
              <a:buFont typeface="Avenir"/>
              <a:buNone/>
              <a:defRPr sz="2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8" name="Google Shape;118;p21"/>
          <p:cNvSpPr txBox="1"/>
          <p:nvPr>
            <p:ph idx="1" type="body"/>
          </p:nvPr>
        </p:nvSpPr>
        <p:spPr>
          <a:xfrm>
            <a:off x="3723894" y="1282446"/>
            <a:ext cx="5047500" cy="3072300"/>
          </a:xfrm>
          <a:prstGeom prst="rect">
            <a:avLst/>
          </a:prstGeom>
          <a:noFill/>
          <a:ln>
            <a:noFill/>
          </a:ln>
        </p:spPr>
        <p:txBody>
          <a:bodyPr anchorCtr="0" anchor="t" bIns="34275" lIns="68575" spcFirstLastPara="1" rIns="68575" wrap="square" tIns="34275">
            <a:noAutofit/>
          </a:bodyPr>
          <a:lstStyle>
            <a:lvl1pPr indent="-361950" lvl="0" marL="457200" rtl="0" algn="l">
              <a:lnSpc>
                <a:spcPct val="110000"/>
              </a:lnSpc>
              <a:spcBef>
                <a:spcPts val="800"/>
              </a:spcBef>
              <a:spcAft>
                <a:spcPts val="0"/>
              </a:spcAft>
              <a:buClr>
                <a:schemeClr val="dk1"/>
              </a:buClr>
              <a:buSzPts val="2100"/>
              <a:buChar char="•"/>
              <a:defRPr sz="2100"/>
            </a:lvl1pPr>
            <a:lvl2pPr indent="-342900" lvl="1" marL="914400" rtl="0" algn="l">
              <a:lnSpc>
                <a:spcPct val="110000"/>
              </a:lnSpc>
              <a:spcBef>
                <a:spcPts val="400"/>
              </a:spcBef>
              <a:spcAft>
                <a:spcPts val="0"/>
              </a:spcAft>
              <a:buClr>
                <a:schemeClr val="dk1"/>
              </a:buClr>
              <a:buSzPts val="1800"/>
              <a:buChar char="•"/>
              <a:defRPr sz="1800"/>
            </a:lvl2pPr>
            <a:lvl3pPr indent="-323850" lvl="2" marL="1371600" rtl="0" algn="l">
              <a:lnSpc>
                <a:spcPct val="110000"/>
              </a:lnSpc>
              <a:spcBef>
                <a:spcPts val="400"/>
              </a:spcBef>
              <a:spcAft>
                <a:spcPts val="0"/>
              </a:spcAft>
              <a:buClr>
                <a:schemeClr val="dk1"/>
              </a:buClr>
              <a:buSzPts val="1500"/>
              <a:buChar char="•"/>
              <a:defRPr sz="1500"/>
            </a:lvl3pPr>
            <a:lvl4pPr indent="-323850" lvl="3" marL="1828800" rtl="0" algn="l">
              <a:lnSpc>
                <a:spcPct val="110000"/>
              </a:lnSpc>
              <a:spcBef>
                <a:spcPts val="400"/>
              </a:spcBef>
              <a:spcAft>
                <a:spcPts val="0"/>
              </a:spcAft>
              <a:buClr>
                <a:schemeClr val="dk1"/>
              </a:buClr>
              <a:buSzPts val="1500"/>
              <a:buChar char="•"/>
              <a:defRPr sz="1500"/>
            </a:lvl4pPr>
            <a:lvl5pPr indent="-323850" lvl="4" marL="2286000" rtl="0" algn="l">
              <a:lnSpc>
                <a:spcPct val="11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9" name="Google Shape;119;p21"/>
          <p:cNvSpPr txBox="1"/>
          <p:nvPr>
            <p:ph idx="2" type="body"/>
          </p:nvPr>
        </p:nvSpPr>
        <p:spPr>
          <a:xfrm>
            <a:off x="651510" y="2571750"/>
            <a:ext cx="2325000" cy="15498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800"/>
              </a:spcBef>
              <a:spcAft>
                <a:spcPts val="0"/>
              </a:spcAft>
              <a:buClr>
                <a:schemeClr val="dk1"/>
              </a:buClr>
              <a:buSzPts val="1400"/>
              <a:buNone/>
              <a:defRPr sz="1400"/>
            </a:lvl1pPr>
            <a:lvl2pPr indent="-228600" lvl="1" marL="914400" rtl="0" algn="l">
              <a:lnSpc>
                <a:spcPct val="110000"/>
              </a:lnSpc>
              <a:spcBef>
                <a:spcPts val="400"/>
              </a:spcBef>
              <a:spcAft>
                <a:spcPts val="0"/>
              </a:spcAft>
              <a:buClr>
                <a:schemeClr val="dk1"/>
              </a:buClr>
              <a:buSzPts val="1100"/>
              <a:buNone/>
              <a:defRPr sz="1100"/>
            </a:lvl2pPr>
            <a:lvl3pPr indent="-228600" lvl="2" marL="1371600" rtl="0" algn="l">
              <a:lnSpc>
                <a:spcPct val="110000"/>
              </a:lnSpc>
              <a:spcBef>
                <a:spcPts val="400"/>
              </a:spcBef>
              <a:spcAft>
                <a:spcPts val="0"/>
              </a:spcAft>
              <a:buClr>
                <a:schemeClr val="dk1"/>
              </a:buClr>
              <a:buSzPts val="900"/>
              <a:buNone/>
              <a:defRPr sz="900"/>
            </a:lvl3pPr>
            <a:lvl4pPr indent="-228600" lvl="3" marL="1828800" rtl="0" algn="l">
              <a:lnSpc>
                <a:spcPct val="110000"/>
              </a:lnSpc>
              <a:spcBef>
                <a:spcPts val="400"/>
              </a:spcBef>
              <a:spcAft>
                <a:spcPts val="0"/>
              </a:spcAft>
              <a:buClr>
                <a:schemeClr val="dk1"/>
              </a:buClr>
              <a:buSzPts val="800"/>
              <a:buNone/>
              <a:defRPr sz="800"/>
            </a:lvl4pPr>
            <a:lvl5pPr indent="-228600" lvl="4" marL="2286000" rtl="0" algn="l">
              <a:lnSpc>
                <a:spcPct val="11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0" name="Google Shape;120;p21"/>
          <p:cNvSpPr txBox="1"/>
          <p:nvPr>
            <p:ph idx="10" type="dt"/>
          </p:nvPr>
        </p:nvSpPr>
        <p:spPr>
          <a:xfrm>
            <a:off x="65151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 name="Shape 123"/>
        <p:cNvGrpSpPr/>
        <p:nvPr/>
      </p:nvGrpSpPr>
      <p:grpSpPr>
        <a:xfrm>
          <a:off x="0" y="0"/>
          <a:ext cx="0" cy="0"/>
          <a:chOff x="0" y="0"/>
          <a:chExt cx="0" cy="0"/>
        </a:xfrm>
      </p:grpSpPr>
      <p:sp>
        <p:nvSpPr>
          <p:cNvPr id="124" name="Google Shape;124;p22"/>
          <p:cNvSpPr/>
          <p:nvPr/>
        </p:nvSpPr>
        <p:spPr>
          <a:xfrm>
            <a:off x="418658" y="871525"/>
            <a:ext cx="2805600" cy="3482400"/>
          </a:xfrm>
          <a:prstGeom prst="rect">
            <a:avLst/>
          </a:prstGeom>
          <a:solidFill>
            <a:schemeClr val="lt1"/>
          </a:solidFill>
          <a:ln cap="flat" cmpd="sng" w="12700">
            <a:solidFill>
              <a:srgbClr val="E8E8E8"/>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25" name="Google Shape;125;p22"/>
          <p:cNvSpPr/>
          <p:nvPr/>
        </p:nvSpPr>
        <p:spPr>
          <a:xfrm>
            <a:off x="374125" y="1213781"/>
            <a:ext cx="109800" cy="61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26" name="Google Shape;126;p22"/>
          <p:cNvSpPr txBox="1"/>
          <p:nvPr>
            <p:ph type="title"/>
          </p:nvPr>
        </p:nvSpPr>
        <p:spPr>
          <a:xfrm>
            <a:off x="651510" y="1282446"/>
            <a:ext cx="2325000" cy="12825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2600"/>
              <a:buFont typeface="Avenir"/>
              <a:buNone/>
              <a:defRPr sz="2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7" name="Google Shape;127;p22"/>
          <p:cNvSpPr/>
          <p:nvPr>
            <p:ph idx="2" type="pic"/>
          </p:nvPr>
        </p:nvSpPr>
        <p:spPr>
          <a:xfrm>
            <a:off x="3723894" y="870966"/>
            <a:ext cx="5047500" cy="3483900"/>
          </a:xfrm>
          <a:prstGeom prst="rect">
            <a:avLst/>
          </a:prstGeom>
          <a:noFill/>
          <a:ln>
            <a:noFill/>
          </a:ln>
        </p:spPr>
        <p:txBody>
          <a:bodyPr anchorCtr="0" anchor="t" bIns="34275" lIns="68575" spcFirstLastPara="1" rIns="68575" wrap="square" tIns="34275">
            <a:noAutofit/>
          </a:bodyPr>
          <a:lstStyle>
            <a:lvl1pPr lvl="0" marR="0" rtl="0" algn="l">
              <a:lnSpc>
                <a:spcPct val="110000"/>
              </a:lnSpc>
              <a:spcBef>
                <a:spcPts val="800"/>
              </a:spcBef>
              <a:spcAft>
                <a:spcPts val="0"/>
              </a:spcAft>
              <a:buClr>
                <a:schemeClr val="dk1"/>
              </a:buClr>
              <a:buSzPts val="2100"/>
              <a:buFont typeface="Arial"/>
              <a:buNone/>
              <a:defRPr b="0" i="0" sz="2100" u="none" cap="none" strike="noStrike">
                <a:solidFill>
                  <a:schemeClr val="dk1"/>
                </a:solidFill>
                <a:latin typeface="Avenir"/>
                <a:ea typeface="Avenir"/>
                <a:cs typeface="Avenir"/>
                <a:sym typeface="Avenir"/>
              </a:defRPr>
            </a:lvl1pPr>
            <a:lvl2pPr lvl="1" marR="0" rtl="0" algn="l">
              <a:lnSpc>
                <a:spcPct val="110000"/>
              </a:lnSpc>
              <a:spcBef>
                <a:spcPts val="400"/>
              </a:spcBef>
              <a:spcAft>
                <a:spcPts val="0"/>
              </a:spcAft>
              <a:buClr>
                <a:schemeClr val="dk1"/>
              </a:buClr>
              <a:buSzPts val="2100"/>
              <a:buFont typeface="Arial"/>
              <a:buNone/>
              <a:defRPr b="0" i="0" sz="2100" u="none" cap="none" strike="noStrike">
                <a:solidFill>
                  <a:schemeClr val="dk1"/>
                </a:solidFill>
                <a:latin typeface="Avenir"/>
                <a:ea typeface="Avenir"/>
                <a:cs typeface="Avenir"/>
                <a:sym typeface="Avenir"/>
              </a:defRPr>
            </a:lvl2pPr>
            <a:lvl3pPr lvl="2" marR="0" rtl="0" algn="l">
              <a:lnSpc>
                <a:spcPct val="110000"/>
              </a:lnSpc>
              <a:spcBef>
                <a:spcPts val="400"/>
              </a:spcBef>
              <a:spcAft>
                <a:spcPts val="0"/>
              </a:spcAft>
              <a:buClr>
                <a:schemeClr val="dk1"/>
              </a:buClr>
              <a:buSzPts val="1800"/>
              <a:buFont typeface="Arial"/>
              <a:buNone/>
              <a:defRPr b="0" i="0" sz="1800" u="none" cap="none" strike="noStrike">
                <a:solidFill>
                  <a:schemeClr val="dk1"/>
                </a:solidFill>
                <a:latin typeface="Avenir"/>
                <a:ea typeface="Avenir"/>
                <a:cs typeface="Avenir"/>
                <a:sym typeface="Avenir"/>
              </a:defRPr>
            </a:lvl3pPr>
            <a:lvl4pPr lvl="3" marR="0" rtl="0" algn="l">
              <a:lnSpc>
                <a:spcPct val="11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4pPr>
            <a:lvl5pPr lvl="4" marR="0" rtl="0" algn="l">
              <a:lnSpc>
                <a:spcPct val="11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9pPr>
          </a:lstStyle>
          <a:p/>
        </p:txBody>
      </p:sp>
      <p:sp>
        <p:nvSpPr>
          <p:cNvPr id="128" name="Google Shape;128;p22"/>
          <p:cNvSpPr txBox="1"/>
          <p:nvPr>
            <p:ph idx="1" type="body"/>
          </p:nvPr>
        </p:nvSpPr>
        <p:spPr>
          <a:xfrm>
            <a:off x="651510" y="2578608"/>
            <a:ext cx="2325000" cy="15429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800"/>
              </a:spcBef>
              <a:spcAft>
                <a:spcPts val="0"/>
              </a:spcAft>
              <a:buClr>
                <a:schemeClr val="dk1"/>
              </a:buClr>
              <a:buSzPts val="1400"/>
              <a:buNone/>
              <a:defRPr sz="1400"/>
            </a:lvl1pPr>
            <a:lvl2pPr indent="-228600" lvl="1" marL="914400" rtl="0" algn="l">
              <a:lnSpc>
                <a:spcPct val="110000"/>
              </a:lnSpc>
              <a:spcBef>
                <a:spcPts val="400"/>
              </a:spcBef>
              <a:spcAft>
                <a:spcPts val="0"/>
              </a:spcAft>
              <a:buClr>
                <a:schemeClr val="dk1"/>
              </a:buClr>
              <a:buSzPts val="1100"/>
              <a:buNone/>
              <a:defRPr sz="1100"/>
            </a:lvl2pPr>
            <a:lvl3pPr indent="-228600" lvl="2" marL="1371600" rtl="0" algn="l">
              <a:lnSpc>
                <a:spcPct val="110000"/>
              </a:lnSpc>
              <a:spcBef>
                <a:spcPts val="400"/>
              </a:spcBef>
              <a:spcAft>
                <a:spcPts val="0"/>
              </a:spcAft>
              <a:buClr>
                <a:schemeClr val="dk1"/>
              </a:buClr>
              <a:buSzPts val="900"/>
              <a:buNone/>
              <a:defRPr sz="900"/>
            </a:lvl3pPr>
            <a:lvl4pPr indent="-228600" lvl="3" marL="1828800" rtl="0" algn="l">
              <a:lnSpc>
                <a:spcPct val="110000"/>
              </a:lnSpc>
              <a:spcBef>
                <a:spcPts val="400"/>
              </a:spcBef>
              <a:spcAft>
                <a:spcPts val="0"/>
              </a:spcAft>
              <a:buClr>
                <a:schemeClr val="dk1"/>
              </a:buClr>
              <a:buSzPts val="800"/>
              <a:buNone/>
              <a:defRPr sz="800"/>
            </a:lvl4pPr>
            <a:lvl5pPr indent="-228600" lvl="4" marL="2286000" rtl="0" algn="l">
              <a:lnSpc>
                <a:spcPct val="11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9" name="Google Shape;129;p22"/>
          <p:cNvSpPr txBox="1"/>
          <p:nvPr>
            <p:ph idx="10" type="dt"/>
          </p:nvPr>
        </p:nvSpPr>
        <p:spPr>
          <a:xfrm>
            <a:off x="65151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400"/>
              </a:spcBef>
              <a:spcAft>
                <a:spcPts val="0"/>
              </a:spcAft>
              <a:buClr>
                <a:schemeClr val="dk1"/>
              </a:buClr>
              <a:buSzPts val="14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5" name="Google Shape;135;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0" name="Google Shape;140;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800"/>
              </a:spcBef>
              <a:spcAft>
                <a:spcPts val="0"/>
              </a:spcAft>
              <a:buClr>
                <a:schemeClr val="dk1"/>
              </a:buClr>
              <a:buSzPts val="1400"/>
              <a:buChar char="•"/>
              <a:defRPr/>
            </a:lvl1pPr>
            <a:lvl2pPr indent="-317500" lvl="1" marL="914400" rtl="0" algn="l">
              <a:lnSpc>
                <a:spcPct val="110000"/>
              </a:lnSpc>
              <a:spcBef>
                <a:spcPts val="400"/>
              </a:spcBef>
              <a:spcAft>
                <a:spcPts val="0"/>
              </a:spcAft>
              <a:buClr>
                <a:schemeClr val="dk1"/>
              </a:buClr>
              <a:buSzPts val="1400"/>
              <a:buChar char="•"/>
              <a:defRPr/>
            </a:lvl2pPr>
            <a:lvl3pPr indent="-317500" lvl="2" marL="1371600" rtl="0" algn="l">
              <a:lnSpc>
                <a:spcPct val="110000"/>
              </a:lnSpc>
              <a:spcBef>
                <a:spcPts val="400"/>
              </a:spcBef>
              <a:spcAft>
                <a:spcPts val="0"/>
              </a:spcAft>
              <a:buClr>
                <a:schemeClr val="dk1"/>
              </a:buClr>
              <a:buSzPts val="1400"/>
              <a:buChar char="•"/>
              <a:defRPr/>
            </a:lvl3pPr>
            <a:lvl4pPr indent="-317500" lvl="3" marL="1828800" rtl="0" algn="l">
              <a:lnSpc>
                <a:spcPct val="110000"/>
              </a:lnSpc>
              <a:spcBef>
                <a:spcPts val="400"/>
              </a:spcBef>
              <a:spcAft>
                <a:spcPts val="0"/>
              </a:spcAft>
              <a:buClr>
                <a:schemeClr val="dk1"/>
              </a:buClr>
              <a:buSzPts val="1400"/>
              <a:buChar char="•"/>
              <a:defRPr/>
            </a:lvl4pPr>
            <a:lvl5pPr indent="-317500" lvl="4" marL="2286000" rtl="0" algn="l">
              <a:lnSpc>
                <a:spcPct val="11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 name="Google Shape;141;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venir"/>
              <a:buNone/>
              <a:defRPr b="0" i="0" sz="3300" u="none" cap="none" strike="noStrike">
                <a:solidFill>
                  <a:schemeClr val="dk1"/>
                </a:solidFill>
                <a:latin typeface="Avenir"/>
                <a:ea typeface="Avenir"/>
                <a:cs typeface="Avenir"/>
                <a:sym typeface="Avenir"/>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0000"/>
              </a:lnSpc>
              <a:spcBef>
                <a:spcPts val="800"/>
              </a:spcBef>
              <a:spcAft>
                <a:spcPts val="0"/>
              </a:spcAft>
              <a:buClr>
                <a:schemeClr val="dk1"/>
              </a:buClr>
              <a:buSzPts val="2100"/>
              <a:buFont typeface="Arial"/>
              <a:buChar char="•"/>
              <a:defRPr b="0" i="0" sz="2100" u="none" cap="none" strike="noStrike">
                <a:solidFill>
                  <a:schemeClr val="dk1"/>
                </a:solidFill>
                <a:latin typeface="Avenir"/>
                <a:ea typeface="Avenir"/>
                <a:cs typeface="Avenir"/>
                <a:sym typeface="Avenir"/>
              </a:defRPr>
            </a:lvl1pPr>
            <a:lvl2pPr indent="-342900" lvl="1" marL="914400" marR="0" rtl="0" algn="l">
              <a:lnSpc>
                <a:spcPct val="110000"/>
              </a:lnSpc>
              <a:spcBef>
                <a:spcPts val="4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2pPr>
            <a:lvl3pPr indent="-323850" lvl="2" marL="1371600" marR="0" rtl="0" algn="l">
              <a:lnSpc>
                <a:spcPct val="110000"/>
              </a:lnSpc>
              <a:spcBef>
                <a:spcPts val="400"/>
              </a:spcBef>
              <a:spcAft>
                <a:spcPts val="0"/>
              </a:spcAft>
              <a:buClr>
                <a:schemeClr val="dk1"/>
              </a:buClr>
              <a:buSzPts val="1500"/>
              <a:buFont typeface="Arial"/>
              <a:buChar char="•"/>
              <a:defRPr b="0" i="0" sz="1500" u="none" cap="none" strike="noStrike">
                <a:solidFill>
                  <a:schemeClr val="dk1"/>
                </a:solidFill>
                <a:latin typeface="Avenir"/>
                <a:ea typeface="Avenir"/>
                <a:cs typeface="Avenir"/>
                <a:sym typeface="Avenir"/>
              </a:defRPr>
            </a:lvl3pPr>
            <a:lvl4pPr indent="-317500" lvl="3" marL="1828800" marR="0" rtl="0" algn="l">
              <a:lnSpc>
                <a:spcPct val="11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4pPr>
            <a:lvl5pPr indent="-317500" lvl="4" marL="2286000" marR="0" rtl="0" algn="l">
              <a:lnSpc>
                <a:spcPct val="11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venir"/>
                <a:ea typeface="Avenir"/>
                <a:cs typeface="Avenir"/>
                <a:sym typeface="Avenir"/>
              </a:defRPr>
            </a:lvl1pPr>
            <a:lvl2pPr indent="0" lvl="1" marL="0" marR="0" rtl="0" algn="r">
              <a:spcBef>
                <a:spcPts val="0"/>
              </a:spcBef>
              <a:buNone/>
              <a:defRPr b="0" i="0" sz="900" u="none" cap="none" strike="noStrike">
                <a:solidFill>
                  <a:srgbClr val="888888"/>
                </a:solidFill>
                <a:latin typeface="Avenir"/>
                <a:ea typeface="Avenir"/>
                <a:cs typeface="Avenir"/>
                <a:sym typeface="Avenir"/>
              </a:defRPr>
            </a:lvl2pPr>
            <a:lvl3pPr indent="0" lvl="2" marL="0" marR="0" rtl="0" algn="r">
              <a:spcBef>
                <a:spcPts val="0"/>
              </a:spcBef>
              <a:buNone/>
              <a:defRPr b="0" i="0" sz="900" u="none" cap="none" strike="noStrike">
                <a:solidFill>
                  <a:srgbClr val="888888"/>
                </a:solidFill>
                <a:latin typeface="Avenir"/>
                <a:ea typeface="Avenir"/>
                <a:cs typeface="Avenir"/>
                <a:sym typeface="Avenir"/>
              </a:defRPr>
            </a:lvl3pPr>
            <a:lvl4pPr indent="0" lvl="3" marL="0" marR="0" rtl="0" algn="r">
              <a:spcBef>
                <a:spcPts val="0"/>
              </a:spcBef>
              <a:buNone/>
              <a:defRPr b="0" i="0" sz="900" u="none" cap="none" strike="noStrike">
                <a:solidFill>
                  <a:srgbClr val="888888"/>
                </a:solidFill>
                <a:latin typeface="Avenir"/>
                <a:ea typeface="Avenir"/>
                <a:cs typeface="Avenir"/>
                <a:sym typeface="Avenir"/>
              </a:defRPr>
            </a:lvl4pPr>
            <a:lvl5pPr indent="0" lvl="4" marL="0" marR="0" rtl="0" algn="r">
              <a:spcBef>
                <a:spcPts val="0"/>
              </a:spcBef>
              <a:buNone/>
              <a:defRPr b="0" i="0" sz="900" u="none" cap="none" strike="noStrike">
                <a:solidFill>
                  <a:srgbClr val="888888"/>
                </a:solidFill>
                <a:latin typeface="Avenir"/>
                <a:ea typeface="Avenir"/>
                <a:cs typeface="Avenir"/>
                <a:sym typeface="Avenir"/>
              </a:defRPr>
            </a:lvl5pPr>
            <a:lvl6pPr indent="0" lvl="5" marL="0" marR="0" rtl="0" algn="r">
              <a:spcBef>
                <a:spcPts val="0"/>
              </a:spcBef>
              <a:buNone/>
              <a:defRPr b="0" i="0" sz="900" u="none" cap="none" strike="noStrike">
                <a:solidFill>
                  <a:srgbClr val="888888"/>
                </a:solidFill>
                <a:latin typeface="Avenir"/>
                <a:ea typeface="Avenir"/>
                <a:cs typeface="Avenir"/>
                <a:sym typeface="Avenir"/>
              </a:defRPr>
            </a:lvl6pPr>
            <a:lvl7pPr indent="0" lvl="6" marL="0" marR="0" rtl="0" algn="r">
              <a:spcBef>
                <a:spcPts val="0"/>
              </a:spcBef>
              <a:buNone/>
              <a:defRPr b="0" i="0" sz="900" u="none" cap="none" strike="noStrike">
                <a:solidFill>
                  <a:srgbClr val="888888"/>
                </a:solidFill>
                <a:latin typeface="Avenir"/>
                <a:ea typeface="Avenir"/>
                <a:cs typeface="Avenir"/>
                <a:sym typeface="Avenir"/>
              </a:defRPr>
            </a:lvl7pPr>
            <a:lvl8pPr indent="0" lvl="7" marL="0" marR="0" rtl="0" algn="r">
              <a:spcBef>
                <a:spcPts val="0"/>
              </a:spcBef>
              <a:buNone/>
              <a:defRPr b="0" i="0" sz="900" u="none" cap="none" strike="noStrike">
                <a:solidFill>
                  <a:srgbClr val="888888"/>
                </a:solidFill>
                <a:latin typeface="Avenir"/>
                <a:ea typeface="Avenir"/>
                <a:cs typeface="Avenir"/>
                <a:sym typeface="Avenir"/>
              </a:defRPr>
            </a:lvl8pPr>
            <a:lvl9pPr indent="0" lvl="8" marL="0" marR="0" rtl="0" algn="r">
              <a:spcBef>
                <a:spcPts val="0"/>
              </a:spcBef>
              <a:buNone/>
              <a:defRPr b="0" i="0" sz="9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4.jpg"/><Relationship Id="rId6"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63.png"/><Relationship Id="rId5"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0.png"/><Relationship Id="rId4" Type="http://schemas.openxmlformats.org/officeDocument/2006/relationships/image" Target="../media/image5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10" Type="http://schemas.openxmlformats.org/officeDocument/2006/relationships/image" Target="../media/image16.png"/><Relationship Id="rId9"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2.png"/><Relationship Id="rId7" Type="http://schemas.openxmlformats.org/officeDocument/2006/relationships/image" Target="../media/image9.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pic>
        <p:nvPicPr>
          <p:cNvPr descr="A picture containing toy, table, sitting, colored&#10;&#10;Description automatically generated" id="149" name="Google Shape;149;p25"/>
          <p:cNvPicPr preferRelativeResize="0"/>
          <p:nvPr/>
        </p:nvPicPr>
        <p:blipFill rotWithShape="1">
          <a:blip r:embed="rId3">
            <a:alphaModFix/>
          </a:blip>
          <a:srcRect b="17266" l="0" r="0" t="0"/>
          <a:stretch/>
        </p:blipFill>
        <p:spPr>
          <a:xfrm>
            <a:off x="3082595" y="8"/>
            <a:ext cx="6061405" cy="5143500"/>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150" name="Google Shape;150;p25"/>
          <p:cNvSpPr/>
          <p:nvPr/>
        </p:nvSpPr>
        <p:spPr>
          <a:xfrm>
            <a:off x="0" y="0"/>
            <a:ext cx="3719285" cy="51435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8E8E8"/>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51" name="Google Shape;151;p25"/>
          <p:cNvSpPr/>
          <p:nvPr/>
        </p:nvSpPr>
        <p:spPr>
          <a:xfrm>
            <a:off x="3800" y="17125"/>
            <a:ext cx="3711665" cy="51435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52" name="Google Shape;152;p25"/>
          <p:cNvSpPr txBox="1"/>
          <p:nvPr>
            <p:ph type="ctrTitle"/>
          </p:nvPr>
        </p:nvSpPr>
        <p:spPr>
          <a:xfrm>
            <a:off x="164925" y="547900"/>
            <a:ext cx="3789000" cy="2403000"/>
          </a:xfrm>
          <a:prstGeom prst="rect">
            <a:avLst/>
          </a:prstGeom>
          <a:noFill/>
          <a:ln>
            <a:noFill/>
          </a:ln>
        </p:spPr>
        <p:txBody>
          <a:bodyPr anchorCtr="0" anchor="b" bIns="34275" lIns="68575" spcFirstLastPara="1" rIns="68575" wrap="square" tIns="34275">
            <a:noAutofit/>
          </a:bodyPr>
          <a:lstStyle/>
          <a:p>
            <a:pPr indent="0" lvl="0" marL="0" rtl="0" algn="l">
              <a:lnSpc>
                <a:spcPct val="115000"/>
              </a:lnSpc>
              <a:spcBef>
                <a:spcPts val="0"/>
              </a:spcBef>
              <a:spcAft>
                <a:spcPts val="0"/>
              </a:spcAft>
              <a:buClr>
                <a:schemeClr val="dk1"/>
              </a:buClr>
              <a:buSzPts val="3600"/>
              <a:buFont typeface="Avenir"/>
              <a:buNone/>
            </a:pPr>
            <a:r>
              <a:rPr b="1" lang="en" sz="3100"/>
              <a:t>Expand Lego Army</a:t>
            </a:r>
            <a:r>
              <a:rPr b="1" lang="en" sz="3500"/>
              <a:t> </a:t>
            </a:r>
            <a:endParaRPr b="1" sz="3500"/>
          </a:p>
          <a:p>
            <a:pPr indent="0" lvl="0" marL="0" rtl="0" algn="ctr">
              <a:lnSpc>
                <a:spcPct val="115000"/>
              </a:lnSpc>
              <a:spcBef>
                <a:spcPts val="0"/>
              </a:spcBef>
              <a:spcAft>
                <a:spcPts val="0"/>
              </a:spcAft>
              <a:buClr>
                <a:schemeClr val="dk1"/>
              </a:buClr>
              <a:buSzPts val="3600"/>
              <a:buFont typeface="Avenir"/>
              <a:buNone/>
            </a:pPr>
            <a:r>
              <a:rPr b="1" lang="en" sz="2000"/>
              <a:t>Lego Data Analysis</a:t>
            </a:r>
            <a:endParaRPr sz="4400"/>
          </a:p>
        </p:txBody>
      </p:sp>
      <p:sp>
        <p:nvSpPr>
          <p:cNvPr id="153" name="Google Shape;153;p25"/>
          <p:cNvSpPr txBox="1"/>
          <p:nvPr>
            <p:ph idx="1" type="subTitle"/>
          </p:nvPr>
        </p:nvSpPr>
        <p:spPr>
          <a:xfrm>
            <a:off x="434686" y="3426091"/>
            <a:ext cx="2949900" cy="9060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666666"/>
              </a:buClr>
              <a:buSzPts val="1400"/>
              <a:buNone/>
            </a:pPr>
            <a:r>
              <a:rPr lang="en" sz="1400">
                <a:solidFill>
                  <a:srgbClr val="666666"/>
                </a:solidFill>
                <a:latin typeface="Calibri"/>
                <a:ea typeface="Calibri"/>
                <a:cs typeface="Calibri"/>
                <a:sym typeface="Calibri"/>
              </a:rPr>
              <a:t>Final Project for MSCA 31012</a:t>
            </a:r>
            <a:endParaRPr sz="1200"/>
          </a:p>
          <a:p>
            <a:pPr indent="0" lvl="0" marL="0" rtl="0" algn="ctr">
              <a:lnSpc>
                <a:spcPct val="90000"/>
              </a:lnSpc>
              <a:spcBef>
                <a:spcPts val="0"/>
              </a:spcBef>
              <a:spcAft>
                <a:spcPts val="0"/>
              </a:spcAft>
              <a:buClr>
                <a:schemeClr val="dk1"/>
              </a:buClr>
              <a:buSzPts val="800"/>
              <a:buNone/>
            </a:pPr>
            <a:br>
              <a:rPr lang="en" sz="800"/>
            </a:br>
            <a:r>
              <a:rPr lang="en" sz="1200">
                <a:solidFill>
                  <a:srgbClr val="000000"/>
                </a:solidFill>
                <a:latin typeface="Calibri"/>
                <a:ea typeface="Calibri"/>
                <a:cs typeface="Calibri"/>
                <a:sym typeface="Calibri"/>
              </a:rPr>
              <a:t>By: Lingyi Zhao, Qingyang Mu,</a:t>
            </a:r>
            <a:endParaRPr sz="1200"/>
          </a:p>
          <a:p>
            <a:pPr indent="0" lvl="0" marL="0" rtl="0" algn="l">
              <a:lnSpc>
                <a:spcPct val="90000"/>
              </a:lnSpc>
              <a:spcBef>
                <a:spcPts val="0"/>
              </a:spcBef>
              <a:spcAft>
                <a:spcPts val="0"/>
              </a:spcAft>
              <a:buClr>
                <a:srgbClr val="000000"/>
              </a:buClr>
              <a:buSzPts val="1200"/>
              <a:buNone/>
            </a:pPr>
            <a:r>
              <a:rPr lang="en" sz="1200">
                <a:solidFill>
                  <a:srgbClr val="000000"/>
                </a:solidFill>
                <a:latin typeface="Calibri"/>
                <a:ea typeface="Calibri"/>
                <a:cs typeface="Calibri"/>
                <a:sym typeface="Calibri"/>
              </a:rPr>
              <a:t>                     Yixiao Yang,  Ke Deng</a:t>
            </a:r>
            <a:br>
              <a:rPr lang="en" sz="800"/>
            </a:br>
            <a:endParaRPr sz="800"/>
          </a:p>
        </p:txBody>
      </p:sp>
      <p:sp>
        <p:nvSpPr>
          <p:cNvPr id="154" name="Google Shape;154;p25"/>
          <p:cNvSpPr/>
          <p:nvPr/>
        </p:nvSpPr>
        <p:spPr>
          <a:xfrm rot="5400000">
            <a:off x="569938" y="260162"/>
            <a:ext cx="109800" cy="528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
        <p:nvSpPr>
          <p:cNvPr id="155" name="Google Shape;155;p25"/>
          <p:cNvSpPr/>
          <p:nvPr/>
        </p:nvSpPr>
        <p:spPr>
          <a:xfrm>
            <a:off x="436972" y="3181590"/>
            <a:ext cx="3017400" cy="13800"/>
          </a:xfrm>
          <a:prstGeom prst="rect">
            <a:avLst/>
          </a:prstGeom>
          <a:solidFill>
            <a:srgbClr val="C8C8C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venir"/>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ETL Overview</a:t>
            </a:r>
            <a:endParaRPr/>
          </a:p>
        </p:txBody>
      </p:sp>
      <p:sp>
        <p:nvSpPr>
          <p:cNvPr id="310" name="Google Shape;310;p34"/>
          <p:cNvSpPr/>
          <p:nvPr/>
        </p:nvSpPr>
        <p:spPr>
          <a:xfrm>
            <a:off x="1374175" y="1860325"/>
            <a:ext cx="7341300" cy="2276100"/>
          </a:xfrm>
          <a:custGeom>
            <a:rect b="b" l="l" r="r" t="t"/>
            <a:pathLst>
              <a:path extrusionOk="0" h="120000" w="120000">
                <a:moveTo>
                  <a:pt x="0" y="120000"/>
                </a:moveTo>
                <a:quadBezTo>
                  <a:pt x="20000" y="40000"/>
                  <a:pt x="110699" y="15000"/>
                </a:quadBezTo>
                <a:lnTo>
                  <a:pt x="110175" y="0"/>
                </a:lnTo>
                <a:lnTo>
                  <a:pt x="120000" y="24000"/>
                </a:lnTo>
                <a:lnTo>
                  <a:pt x="112271" y="60000"/>
                </a:lnTo>
                <a:lnTo>
                  <a:pt x="111747" y="45000"/>
                </a:lnTo>
                <a:quadBezTo>
                  <a:pt x="30000" y="55000"/>
                  <a:pt x="0" y="120000"/>
                </a:quadBezTo>
                <a:close/>
              </a:path>
            </a:pathLst>
          </a:custGeom>
          <a:solidFill>
            <a:srgbClr val="CFE2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311" name="Google Shape;311;p34"/>
          <p:cNvSpPr/>
          <p:nvPr/>
        </p:nvSpPr>
        <p:spPr>
          <a:xfrm>
            <a:off x="981850" y="3076825"/>
            <a:ext cx="949500" cy="451800"/>
          </a:xfrm>
          <a:prstGeom prst="roundRect">
            <a:avLst>
              <a:gd fmla="val 16667" name="adj"/>
            </a:avLst>
          </a:prstGeom>
          <a:solidFill>
            <a:srgbClr val="3D85C6"/>
          </a:solidFill>
          <a:ln cap="flat" cmpd="sng" w="158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a:solidFill>
                  <a:schemeClr val="lt2"/>
                </a:solidFill>
                <a:latin typeface="Avenir"/>
                <a:ea typeface="Avenir"/>
                <a:cs typeface="Avenir"/>
                <a:sym typeface="Avenir"/>
              </a:rPr>
              <a:t>Data files</a:t>
            </a:r>
            <a:endParaRPr b="1">
              <a:solidFill>
                <a:schemeClr val="lt2"/>
              </a:solidFill>
              <a:latin typeface="Avenir"/>
              <a:ea typeface="Avenir"/>
              <a:cs typeface="Avenir"/>
              <a:sym typeface="Avenir"/>
            </a:endParaRPr>
          </a:p>
        </p:txBody>
      </p:sp>
      <p:sp>
        <p:nvSpPr>
          <p:cNvPr id="312" name="Google Shape;312;p34"/>
          <p:cNvSpPr/>
          <p:nvPr/>
        </p:nvSpPr>
        <p:spPr>
          <a:xfrm>
            <a:off x="1999183" y="3570382"/>
            <a:ext cx="889800" cy="625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313" name="Google Shape;313;p34"/>
          <p:cNvSpPr txBox="1"/>
          <p:nvPr/>
        </p:nvSpPr>
        <p:spPr>
          <a:xfrm>
            <a:off x="532075" y="3811450"/>
            <a:ext cx="1755000" cy="1196700"/>
          </a:xfrm>
          <a:prstGeom prst="rect">
            <a:avLst/>
          </a:prstGeom>
          <a:noFill/>
          <a:ln>
            <a:noFill/>
          </a:ln>
        </p:spPr>
        <p:txBody>
          <a:bodyPr anchorCtr="0" anchor="t" bIns="0" lIns="34925" spcFirstLastPara="1" rIns="0" wrap="square" tIns="0">
            <a:noAutofit/>
          </a:bodyPr>
          <a:lstStyle/>
          <a:p>
            <a:pPr indent="0" lvl="0" marL="0" marR="0" rtl="0" algn="l">
              <a:lnSpc>
                <a:spcPct val="90000"/>
              </a:lnSpc>
              <a:spcBef>
                <a:spcPts val="0"/>
              </a:spcBef>
              <a:spcAft>
                <a:spcPts val="0"/>
              </a:spcAft>
              <a:buClr>
                <a:srgbClr val="004396"/>
              </a:buClr>
              <a:buSzPts val="800"/>
              <a:buFont typeface="Calibri"/>
              <a:buNone/>
            </a:pPr>
            <a:r>
              <a:rPr lang="en" sz="1300">
                <a:latin typeface="Avenir"/>
                <a:ea typeface="Avenir"/>
                <a:cs typeface="Avenir"/>
                <a:sym typeface="Avenir"/>
              </a:rPr>
              <a:t>Data files come from the </a:t>
            </a:r>
            <a:r>
              <a:rPr lang="en" sz="1300">
                <a:latin typeface="Avenir"/>
                <a:ea typeface="Avenir"/>
                <a:cs typeface="Avenir"/>
                <a:sym typeface="Avenir"/>
              </a:rPr>
              <a:t>manufacturer data from </a:t>
            </a:r>
            <a:r>
              <a:rPr lang="en" sz="1300">
                <a:latin typeface="Avenir"/>
                <a:ea typeface="Avenir"/>
                <a:cs typeface="Avenir"/>
                <a:sym typeface="Avenir"/>
              </a:rPr>
              <a:t>1949 to 2020. Sales data come from a sale record in 21 different countries.</a:t>
            </a:r>
            <a:endParaRPr sz="1300">
              <a:latin typeface="Avenir"/>
              <a:ea typeface="Avenir"/>
              <a:cs typeface="Avenir"/>
              <a:sym typeface="Avenir"/>
            </a:endParaRPr>
          </a:p>
        </p:txBody>
      </p:sp>
      <p:sp>
        <p:nvSpPr>
          <p:cNvPr id="314" name="Google Shape;314;p34"/>
          <p:cNvSpPr/>
          <p:nvPr/>
        </p:nvSpPr>
        <p:spPr>
          <a:xfrm>
            <a:off x="2434025" y="2338350"/>
            <a:ext cx="1358400" cy="451800"/>
          </a:xfrm>
          <a:prstGeom prst="roundRect">
            <a:avLst>
              <a:gd fmla="val 16667" name="adj"/>
            </a:avLst>
          </a:prstGeom>
          <a:solidFill>
            <a:srgbClr val="3D85C6"/>
          </a:solidFill>
          <a:ln cap="flat" cmpd="sng" w="158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a:solidFill>
                  <a:srgbClr val="FFFFFF"/>
                </a:solidFill>
                <a:latin typeface="Avenir"/>
                <a:ea typeface="Avenir"/>
                <a:cs typeface="Avenir"/>
                <a:sym typeface="Avenir"/>
              </a:rPr>
              <a:t>Data cleaning </a:t>
            </a:r>
            <a:endParaRPr b="1">
              <a:solidFill>
                <a:srgbClr val="FFFFFF"/>
              </a:solidFill>
              <a:latin typeface="Avenir"/>
              <a:ea typeface="Avenir"/>
              <a:cs typeface="Avenir"/>
              <a:sym typeface="Avenir"/>
            </a:endParaRPr>
          </a:p>
        </p:txBody>
      </p:sp>
      <p:sp>
        <p:nvSpPr>
          <p:cNvPr id="315" name="Google Shape;315;p34"/>
          <p:cNvSpPr/>
          <p:nvPr/>
        </p:nvSpPr>
        <p:spPr>
          <a:xfrm>
            <a:off x="2889045" y="3094899"/>
            <a:ext cx="1127400" cy="1100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316" name="Google Shape;316;p34"/>
          <p:cNvSpPr txBox="1"/>
          <p:nvPr/>
        </p:nvSpPr>
        <p:spPr>
          <a:xfrm>
            <a:off x="2444117" y="3287650"/>
            <a:ext cx="1704300" cy="1415700"/>
          </a:xfrm>
          <a:prstGeom prst="rect">
            <a:avLst/>
          </a:prstGeom>
          <a:noFill/>
          <a:ln>
            <a:noFill/>
          </a:ln>
        </p:spPr>
        <p:txBody>
          <a:bodyPr anchorCtr="0" anchor="t" bIns="0" lIns="54650" spcFirstLastPara="1" rIns="0" wrap="square" tIns="0">
            <a:noAutofit/>
          </a:bodyPr>
          <a:lstStyle/>
          <a:p>
            <a:pPr indent="0" lvl="0" marL="0" marR="0" rtl="0" algn="l">
              <a:lnSpc>
                <a:spcPct val="90000"/>
              </a:lnSpc>
              <a:spcBef>
                <a:spcPts val="0"/>
              </a:spcBef>
              <a:spcAft>
                <a:spcPts val="0"/>
              </a:spcAft>
              <a:buClr>
                <a:srgbClr val="004396"/>
              </a:buClr>
              <a:buSzPts val="800"/>
              <a:buFont typeface="Calibri"/>
              <a:buNone/>
            </a:pPr>
            <a:r>
              <a:rPr lang="en" sz="1300">
                <a:solidFill>
                  <a:srgbClr val="004396"/>
                </a:solidFill>
                <a:latin typeface="Avenir"/>
                <a:ea typeface="Avenir"/>
                <a:cs typeface="Avenir"/>
                <a:sym typeface="Avenir"/>
              </a:rPr>
              <a:t>I</a:t>
            </a:r>
            <a:r>
              <a:rPr lang="en" sz="1300">
                <a:latin typeface="Avenir"/>
                <a:ea typeface="Avenir"/>
                <a:cs typeface="Avenir"/>
                <a:sym typeface="Avenir"/>
              </a:rPr>
              <a:t>n our database the id in lego and sales data has some minor difference and we try to update it to uniform. </a:t>
            </a:r>
            <a:endParaRPr sz="1300">
              <a:latin typeface="Avenir"/>
              <a:ea typeface="Avenir"/>
              <a:cs typeface="Avenir"/>
              <a:sym typeface="Avenir"/>
            </a:endParaRPr>
          </a:p>
        </p:txBody>
      </p:sp>
      <p:sp>
        <p:nvSpPr>
          <p:cNvPr id="317" name="Google Shape;317;p34"/>
          <p:cNvSpPr/>
          <p:nvPr/>
        </p:nvSpPr>
        <p:spPr>
          <a:xfrm>
            <a:off x="4474213" y="1792286"/>
            <a:ext cx="1547700" cy="451800"/>
          </a:xfrm>
          <a:prstGeom prst="roundRect">
            <a:avLst>
              <a:gd fmla="val 16667" name="adj"/>
            </a:avLst>
          </a:prstGeom>
          <a:solidFill>
            <a:srgbClr val="3D85C6"/>
          </a:solidFill>
          <a:ln cap="flat" cmpd="sng" w="158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a:solidFill>
                  <a:srgbClr val="FFFFFF"/>
                </a:solidFill>
                <a:latin typeface="Avenir"/>
                <a:ea typeface="Avenir"/>
                <a:cs typeface="Avenir"/>
                <a:sym typeface="Avenir"/>
              </a:rPr>
              <a:t>Processing script</a:t>
            </a:r>
            <a:endParaRPr b="1">
              <a:solidFill>
                <a:srgbClr val="FFFFFF"/>
              </a:solidFill>
              <a:latin typeface="Avenir"/>
              <a:ea typeface="Avenir"/>
              <a:cs typeface="Avenir"/>
              <a:sym typeface="Avenir"/>
            </a:endParaRPr>
          </a:p>
        </p:txBody>
      </p:sp>
      <p:sp>
        <p:nvSpPr>
          <p:cNvPr id="318" name="Google Shape;318;p34"/>
          <p:cNvSpPr txBox="1"/>
          <p:nvPr/>
        </p:nvSpPr>
        <p:spPr>
          <a:xfrm>
            <a:off x="4474225" y="2749525"/>
            <a:ext cx="1704300" cy="1791300"/>
          </a:xfrm>
          <a:prstGeom prst="rect">
            <a:avLst/>
          </a:prstGeom>
          <a:noFill/>
          <a:ln>
            <a:noFill/>
          </a:ln>
        </p:spPr>
        <p:txBody>
          <a:bodyPr anchorCtr="0" anchor="t" bIns="0" lIns="72875" spcFirstLastPara="1" rIns="0" wrap="square" tIns="0">
            <a:noAutofit/>
          </a:bodyPr>
          <a:lstStyle/>
          <a:p>
            <a:pPr indent="0" lvl="0" marL="0" marR="0" rtl="0" algn="l">
              <a:lnSpc>
                <a:spcPct val="90000"/>
              </a:lnSpc>
              <a:spcBef>
                <a:spcPts val="0"/>
              </a:spcBef>
              <a:spcAft>
                <a:spcPts val="0"/>
              </a:spcAft>
              <a:buClr>
                <a:srgbClr val="004396"/>
              </a:buClr>
              <a:buSzPts val="800"/>
              <a:buFont typeface="Calibri"/>
              <a:buNone/>
            </a:pPr>
            <a:r>
              <a:rPr lang="en" sz="1200">
                <a:latin typeface="Avenir"/>
                <a:ea typeface="Avenir"/>
                <a:cs typeface="Avenir"/>
                <a:sym typeface="Avenir"/>
              </a:rPr>
              <a:t>Using SQL scripts to create fact tables and link the data together. Also using SQL queries to normalize our data to 2NF first and then did the 3NF as well. After that we store the data to sql and mongodb and insert them also to R to do analysis.  </a:t>
            </a:r>
            <a:endParaRPr sz="1200">
              <a:latin typeface="Avenir"/>
              <a:ea typeface="Avenir"/>
              <a:cs typeface="Avenir"/>
              <a:sym typeface="Avenir"/>
            </a:endParaRPr>
          </a:p>
        </p:txBody>
      </p:sp>
      <p:sp>
        <p:nvSpPr>
          <p:cNvPr id="319" name="Google Shape;319;p34"/>
          <p:cNvSpPr/>
          <p:nvPr/>
        </p:nvSpPr>
        <p:spPr>
          <a:xfrm>
            <a:off x="6762450" y="1501775"/>
            <a:ext cx="1954200" cy="451800"/>
          </a:xfrm>
          <a:prstGeom prst="roundRect">
            <a:avLst>
              <a:gd fmla="val 16667" name="adj"/>
            </a:avLst>
          </a:prstGeom>
          <a:solidFill>
            <a:srgbClr val="3D85C6"/>
          </a:solidFill>
          <a:ln cap="flat" cmpd="sng" w="158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a:solidFill>
                  <a:srgbClr val="FFFFFF"/>
                </a:solidFill>
                <a:latin typeface="Avenir"/>
                <a:ea typeface="Avenir"/>
                <a:cs typeface="Avenir"/>
                <a:sym typeface="Avenir"/>
              </a:rPr>
              <a:t>Production Database</a:t>
            </a:r>
            <a:endParaRPr>
              <a:solidFill>
                <a:srgbClr val="FFFFFF"/>
              </a:solidFill>
              <a:latin typeface="Avenir"/>
              <a:ea typeface="Avenir"/>
              <a:cs typeface="Avenir"/>
              <a:sym typeface="Avenir"/>
            </a:endParaRPr>
          </a:p>
        </p:txBody>
      </p:sp>
      <p:sp>
        <p:nvSpPr>
          <p:cNvPr id="320" name="Google Shape;320;p34"/>
          <p:cNvSpPr/>
          <p:nvPr/>
        </p:nvSpPr>
        <p:spPr>
          <a:xfrm>
            <a:off x="6686244" y="2262146"/>
            <a:ext cx="1358400" cy="1933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321" name="Google Shape;321;p34"/>
          <p:cNvSpPr txBox="1"/>
          <p:nvPr/>
        </p:nvSpPr>
        <p:spPr>
          <a:xfrm>
            <a:off x="6758700" y="2471875"/>
            <a:ext cx="1863000" cy="1933200"/>
          </a:xfrm>
          <a:prstGeom prst="rect">
            <a:avLst/>
          </a:prstGeom>
          <a:noFill/>
          <a:ln>
            <a:noFill/>
          </a:ln>
        </p:spPr>
        <p:txBody>
          <a:bodyPr anchorCtr="0" anchor="t" bIns="0" lIns="119950" spcFirstLastPara="1" rIns="0" wrap="square" tIns="0">
            <a:noAutofit/>
          </a:bodyPr>
          <a:lstStyle/>
          <a:p>
            <a:pPr indent="0" lvl="0" marL="0" marR="0" rtl="0" algn="l">
              <a:lnSpc>
                <a:spcPct val="90000"/>
              </a:lnSpc>
              <a:spcBef>
                <a:spcPts val="0"/>
              </a:spcBef>
              <a:spcAft>
                <a:spcPts val="0"/>
              </a:spcAft>
              <a:buClr>
                <a:srgbClr val="004396"/>
              </a:buClr>
              <a:buSzPts val="800"/>
              <a:buFont typeface="Calibri"/>
              <a:buNone/>
            </a:pPr>
            <a:r>
              <a:rPr lang="en" sz="1200">
                <a:latin typeface="Avenir"/>
                <a:ea typeface="Avenir"/>
                <a:cs typeface="Avenir"/>
                <a:sym typeface="Avenir"/>
              </a:rPr>
              <a:t>Store the 3NF data into SQL &amp; </a:t>
            </a:r>
            <a:r>
              <a:rPr lang="en" sz="1200">
                <a:latin typeface="Avenir"/>
                <a:ea typeface="Avenir"/>
                <a:cs typeface="Avenir"/>
                <a:sym typeface="Avenir"/>
              </a:rPr>
              <a:t>Mongodb</a:t>
            </a:r>
            <a:r>
              <a:rPr lang="en" sz="1200">
                <a:latin typeface="Avenir"/>
                <a:ea typeface="Avenir"/>
                <a:cs typeface="Avenir"/>
                <a:sym typeface="Avenir"/>
              </a:rPr>
              <a:t>. Result is a dataset of lego fact information included themes, sets, colors, difficulties, and sales information.</a:t>
            </a:r>
            <a:endParaRPr sz="1200">
              <a:latin typeface="Avenir"/>
              <a:ea typeface="Avenir"/>
              <a:cs typeface="Avenir"/>
              <a:sym typeface="Avenir"/>
            </a:endParaRPr>
          </a:p>
          <a:p>
            <a:pPr indent="0" lvl="0" marL="0" marR="0" rtl="0" algn="l">
              <a:lnSpc>
                <a:spcPct val="115000"/>
              </a:lnSpc>
              <a:spcBef>
                <a:spcPts val="0"/>
              </a:spcBef>
              <a:spcAft>
                <a:spcPts val="0"/>
              </a:spcAft>
              <a:buClr>
                <a:schemeClr val="dk1"/>
              </a:buClr>
              <a:buSzPts val="1100"/>
              <a:buFont typeface="Arial"/>
              <a:buNone/>
            </a:pPr>
            <a:r>
              <a:t/>
            </a:r>
            <a:endParaRPr sz="1100">
              <a:solidFill>
                <a:srgbClr val="004396"/>
              </a:solidFill>
              <a:latin typeface="Avenir"/>
              <a:ea typeface="Avenir"/>
              <a:cs typeface="Avenir"/>
              <a:sym typeface="Avenir"/>
            </a:endParaRPr>
          </a:p>
        </p:txBody>
      </p:sp>
      <p:pic>
        <p:nvPicPr>
          <p:cNvPr id="322" name="Google Shape;322;p34"/>
          <p:cNvPicPr preferRelativeResize="0"/>
          <p:nvPr/>
        </p:nvPicPr>
        <p:blipFill>
          <a:blip r:embed="rId3">
            <a:alphaModFix/>
          </a:blip>
          <a:stretch>
            <a:fillRect/>
          </a:stretch>
        </p:blipFill>
        <p:spPr>
          <a:xfrm>
            <a:off x="386900" y="3058755"/>
            <a:ext cx="525967" cy="487945"/>
          </a:xfrm>
          <a:prstGeom prst="rect">
            <a:avLst/>
          </a:prstGeom>
          <a:noFill/>
          <a:ln>
            <a:noFill/>
          </a:ln>
        </p:spPr>
      </p:pic>
      <p:pic>
        <p:nvPicPr>
          <p:cNvPr id="323" name="Google Shape;323;p34"/>
          <p:cNvPicPr preferRelativeResize="0"/>
          <p:nvPr/>
        </p:nvPicPr>
        <p:blipFill rotWithShape="1">
          <a:blip r:embed="rId4">
            <a:alphaModFix/>
          </a:blip>
          <a:srcRect b="0" l="11690" r="-11689" t="0"/>
          <a:stretch/>
        </p:blipFill>
        <p:spPr>
          <a:xfrm>
            <a:off x="1999175" y="2320280"/>
            <a:ext cx="505582" cy="487945"/>
          </a:xfrm>
          <a:prstGeom prst="rect">
            <a:avLst/>
          </a:prstGeom>
          <a:noFill/>
          <a:ln>
            <a:noFill/>
          </a:ln>
        </p:spPr>
      </p:pic>
      <p:pic>
        <p:nvPicPr>
          <p:cNvPr id="324" name="Google Shape;324;p34"/>
          <p:cNvPicPr preferRelativeResize="0"/>
          <p:nvPr/>
        </p:nvPicPr>
        <p:blipFill rotWithShape="1">
          <a:blip r:embed="rId5">
            <a:alphaModFix/>
          </a:blip>
          <a:srcRect b="0" l="0" r="0" t="7407"/>
          <a:stretch/>
        </p:blipFill>
        <p:spPr>
          <a:xfrm>
            <a:off x="6188800" y="1519850"/>
            <a:ext cx="525975" cy="451800"/>
          </a:xfrm>
          <a:prstGeom prst="rect">
            <a:avLst/>
          </a:prstGeom>
          <a:noFill/>
          <a:ln>
            <a:noFill/>
          </a:ln>
        </p:spPr>
      </p:pic>
      <p:pic>
        <p:nvPicPr>
          <p:cNvPr id="325" name="Google Shape;325;p34"/>
          <p:cNvPicPr preferRelativeResize="0"/>
          <p:nvPr/>
        </p:nvPicPr>
        <p:blipFill rotWithShape="1">
          <a:blip r:embed="rId6">
            <a:alphaModFix/>
          </a:blip>
          <a:srcRect b="32194" l="24706" r="28755" t="11777"/>
          <a:stretch/>
        </p:blipFill>
        <p:spPr>
          <a:xfrm>
            <a:off x="3964125" y="1801125"/>
            <a:ext cx="419425" cy="45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preparation </a:t>
            </a:r>
            <a:endParaRPr/>
          </a:p>
        </p:txBody>
      </p:sp>
      <p:pic>
        <p:nvPicPr>
          <p:cNvPr id="331" name="Google Shape;331;p35"/>
          <p:cNvPicPr preferRelativeResize="0"/>
          <p:nvPr/>
        </p:nvPicPr>
        <p:blipFill>
          <a:blip r:embed="rId3">
            <a:alphaModFix/>
          </a:blip>
          <a:stretch>
            <a:fillRect/>
          </a:stretch>
        </p:blipFill>
        <p:spPr>
          <a:xfrm>
            <a:off x="698750" y="2564548"/>
            <a:ext cx="1308825" cy="2571500"/>
          </a:xfrm>
          <a:prstGeom prst="rect">
            <a:avLst/>
          </a:prstGeom>
          <a:noFill/>
          <a:ln>
            <a:noFill/>
          </a:ln>
        </p:spPr>
      </p:pic>
      <p:pic>
        <p:nvPicPr>
          <p:cNvPr id="332" name="Google Shape;332;p35"/>
          <p:cNvPicPr preferRelativeResize="0"/>
          <p:nvPr/>
        </p:nvPicPr>
        <p:blipFill>
          <a:blip r:embed="rId4">
            <a:alphaModFix/>
          </a:blip>
          <a:stretch>
            <a:fillRect/>
          </a:stretch>
        </p:blipFill>
        <p:spPr>
          <a:xfrm>
            <a:off x="2781950" y="3415275"/>
            <a:ext cx="1525354" cy="884700"/>
          </a:xfrm>
          <a:prstGeom prst="rect">
            <a:avLst/>
          </a:prstGeom>
          <a:noFill/>
          <a:ln>
            <a:noFill/>
          </a:ln>
        </p:spPr>
      </p:pic>
      <p:sp>
        <p:nvSpPr>
          <p:cNvPr id="333" name="Google Shape;333;p35"/>
          <p:cNvSpPr/>
          <p:nvPr/>
        </p:nvSpPr>
        <p:spPr>
          <a:xfrm>
            <a:off x="2109800" y="3802674"/>
            <a:ext cx="497400" cy="25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5"/>
          <p:cNvPicPr preferRelativeResize="0"/>
          <p:nvPr/>
        </p:nvPicPr>
        <p:blipFill>
          <a:blip r:embed="rId5">
            <a:alphaModFix/>
          </a:blip>
          <a:stretch>
            <a:fillRect/>
          </a:stretch>
        </p:blipFill>
        <p:spPr>
          <a:xfrm>
            <a:off x="4779475" y="2967902"/>
            <a:ext cx="1519775" cy="1944800"/>
          </a:xfrm>
          <a:prstGeom prst="rect">
            <a:avLst/>
          </a:prstGeom>
          <a:noFill/>
          <a:ln>
            <a:noFill/>
          </a:ln>
        </p:spPr>
      </p:pic>
      <p:pic>
        <p:nvPicPr>
          <p:cNvPr id="335" name="Google Shape;335;p35"/>
          <p:cNvPicPr preferRelativeResize="0"/>
          <p:nvPr/>
        </p:nvPicPr>
        <p:blipFill>
          <a:blip r:embed="rId6">
            <a:alphaModFix/>
          </a:blip>
          <a:stretch>
            <a:fillRect/>
          </a:stretch>
        </p:blipFill>
        <p:spPr>
          <a:xfrm>
            <a:off x="7061949" y="3656750"/>
            <a:ext cx="1959701" cy="643225"/>
          </a:xfrm>
          <a:prstGeom prst="rect">
            <a:avLst/>
          </a:prstGeom>
          <a:noFill/>
          <a:ln>
            <a:noFill/>
          </a:ln>
        </p:spPr>
      </p:pic>
      <p:sp>
        <p:nvSpPr>
          <p:cNvPr id="336" name="Google Shape;336;p35"/>
          <p:cNvSpPr txBox="1"/>
          <p:nvPr/>
        </p:nvSpPr>
        <p:spPr>
          <a:xfrm>
            <a:off x="485375" y="1477175"/>
            <a:ext cx="7947900" cy="109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Group ages to avoid duplicated.</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sz="1100">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Using openrefine to clean the data and uniform the set id in each of the dataset. </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sz="1100">
              <a:latin typeface="Avenir"/>
              <a:ea typeface="Avenir"/>
              <a:cs typeface="Avenir"/>
              <a:sym typeface="Avenir"/>
            </a:endParaRPr>
          </a:p>
          <a:p>
            <a:pPr indent="-317500" lvl="0" marL="457200" rtl="0" algn="l">
              <a:spcBef>
                <a:spcPts val="0"/>
              </a:spcBef>
              <a:spcAft>
                <a:spcPts val="0"/>
              </a:spcAft>
              <a:buClr>
                <a:schemeClr val="dk1"/>
              </a:buClr>
              <a:buSzPts val="1400"/>
              <a:buFont typeface="Avenir"/>
              <a:buChar char="●"/>
            </a:pPr>
            <a:r>
              <a:rPr lang="en">
                <a:solidFill>
                  <a:schemeClr val="dk1"/>
                </a:solidFill>
                <a:latin typeface="Avenir"/>
                <a:ea typeface="Avenir"/>
                <a:cs typeface="Avenir"/>
                <a:sym typeface="Avenir"/>
              </a:rPr>
              <a:t>Delete the column that we are not going to use and extract all columns into our database. </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p:txBody>
      </p:sp>
      <p:sp>
        <p:nvSpPr>
          <p:cNvPr id="337" name="Google Shape;337;p35"/>
          <p:cNvSpPr/>
          <p:nvPr/>
        </p:nvSpPr>
        <p:spPr>
          <a:xfrm>
            <a:off x="6431900" y="3802674"/>
            <a:ext cx="497400" cy="25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process -- DDL</a:t>
            </a:r>
            <a:endParaRPr/>
          </a:p>
        </p:txBody>
      </p:sp>
      <p:pic>
        <p:nvPicPr>
          <p:cNvPr id="343" name="Google Shape;343;p36"/>
          <p:cNvPicPr preferRelativeResize="0"/>
          <p:nvPr/>
        </p:nvPicPr>
        <p:blipFill>
          <a:blip r:embed="rId3">
            <a:alphaModFix/>
          </a:blip>
          <a:stretch>
            <a:fillRect/>
          </a:stretch>
        </p:blipFill>
        <p:spPr>
          <a:xfrm>
            <a:off x="406075" y="1579287"/>
            <a:ext cx="2522100" cy="3320850"/>
          </a:xfrm>
          <a:prstGeom prst="rect">
            <a:avLst/>
          </a:prstGeom>
          <a:noFill/>
          <a:ln>
            <a:noFill/>
          </a:ln>
        </p:spPr>
      </p:pic>
      <p:pic>
        <p:nvPicPr>
          <p:cNvPr id="344" name="Google Shape;344;p36"/>
          <p:cNvPicPr preferRelativeResize="0"/>
          <p:nvPr/>
        </p:nvPicPr>
        <p:blipFill>
          <a:blip r:embed="rId4">
            <a:alphaModFix/>
          </a:blip>
          <a:stretch>
            <a:fillRect/>
          </a:stretch>
        </p:blipFill>
        <p:spPr>
          <a:xfrm>
            <a:off x="3052099" y="1584563"/>
            <a:ext cx="2553000" cy="3381875"/>
          </a:xfrm>
          <a:prstGeom prst="rect">
            <a:avLst/>
          </a:prstGeom>
          <a:noFill/>
          <a:ln>
            <a:noFill/>
          </a:ln>
        </p:spPr>
      </p:pic>
      <p:pic>
        <p:nvPicPr>
          <p:cNvPr id="345" name="Google Shape;345;p36"/>
          <p:cNvPicPr preferRelativeResize="0"/>
          <p:nvPr/>
        </p:nvPicPr>
        <p:blipFill>
          <a:blip r:embed="rId5">
            <a:alphaModFix/>
          </a:blip>
          <a:stretch>
            <a:fillRect/>
          </a:stretch>
        </p:blipFill>
        <p:spPr>
          <a:xfrm>
            <a:off x="5858852" y="1584562"/>
            <a:ext cx="2951975" cy="3453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585401" y="442005"/>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process -- DML </a:t>
            </a:r>
            <a:endParaRPr/>
          </a:p>
        </p:txBody>
      </p:sp>
      <p:pic>
        <p:nvPicPr>
          <p:cNvPr id="351" name="Google Shape;351;p37"/>
          <p:cNvPicPr preferRelativeResize="0"/>
          <p:nvPr/>
        </p:nvPicPr>
        <p:blipFill>
          <a:blip r:embed="rId3">
            <a:alphaModFix/>
          </a:blip>
          <a:stretch>
            <a:fillRect/>
          </a:stretch>
        </p:blipFill>
        <p:spPr>
          <a:xfrm>
            <a:off x="411863" y="1283950"/>
            <a:ext cx="2441576" cy="1803124"/>
          </a:xfrm>
          <a:prstGeom prst="rect">
            <a:avLst/>
          </a:prstGeom>
          <a:noFill/>
          <a:ln>
            <a:noFill/>
          </a:ln>
        </p:spPr>
      </p:pic>
      <p:pic>
        <p:nvPicPr>
          <p:cNvPr id="352" name="Google Shape;352;p37"/>
          <p:cNvPicPr preferRelativeResize="0"/>
          <p:nvPr/>
        </p:nvPicPr>
        <p:blipFill>
          <a:blip r:embed="rId4">
            <a:alphaModFix/>
          </a:blip>
          <a:stretch>
            <a:fillRect/>
          </a:stretch>
        </p:blipFill>
        <p:spPr>
          <a:xfrm>
            <a:off x="449250" y="3263401"/>
            <a:ext cx="2114067" cy="1717426"/>
          </a:xfrm>
          <a:prstGeom prst="rect">
            <a:avLst/>
          </a:prstGeom>
          <a:noFill/>
          <a:ln>
            <a:noFill/>
          </a:ln>
        </p:spPr>
      </p:pic>
      <p:pic>
        <p:nvPicPr>
          <p:cNvPr id="353" name="Google Shape;353;p37"/>
          <p:cNvPicPr preferRelativeResize="0"/>
          <p:nvPr/>
        </p:nvPicPr>
        <p:blipFill>
          <a:blip r:embed="rId5">
            <a:alphaModFix/>
          </a:blip>
          <a:stretch>
            <a:fillRect/>
          </a:stretch>
        </p:blipFill>
        <p:spPr>
          <a:xfrm>
            <a:off x="2340525" y="1970981"/>
            <a:ext cx="4366001" cy="2411675"/>
          </a:xfrm>
          <a:prstGeom prst="rect">
            <a:avLst/>
          </a:prstGeom>
          <a:noFill/>
          <a:ln>
            <a:noFill/>
          </a:ln>
        </p:spPr>
      </p:pic>
      <p:pic>
        <p:nvPicPr>
          <p:cNvPr id="354" name="Google Shape;354;p37"/>
          <p:cNvPicPr preferRelativeResize="0"/>
          <p:nvPr/>
        </p:nvPicPr>
        <p:blipFill>
          <a:blip r:embed="rId6">
            <a:alphaModFix/>
          </a:blip>
          <a:stretch>
            <a:fillRect/>
          </a:stretch>
        </p:blipFill>
        <p:spPr>
          <a:xfrm>
            <a:off x="6170247" y="1283950"/>
            <a:ext cx="2734099" cy="2146575"/>
          </a:xfrm>
          <a:prstGeom prst="rect">
            <a:avLst/>
          </a:prstGeom>
          <a:noFill/>
          <a:ln>
            <a:noFill/>
          </a:ln>
        </p:spPr>
      </p:pic>
      <p:pic>
        <p:nvPicPr>
          <p:cNvPr id="355" name="Google Shape;355;p37"/>
          <p:cNvPicPr preferRelativeResize="0"/>
          <p:nvPr/>
        </p:nvPicPr>
        <p:blipFill>
          <a:blip r:embed="rId7">
            <a:alphaModFix/>
          </a:blip>
          <a:stretch>
            <a:fillRect/>
          </a:stretch>
        </p:blipFill>
        <p:spPr>
          <a:xfrm>
            <a:off x="6170250" y="3220551"/>
            <a:ext cx="2853925" cy="18031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Classic ER Model</a:t>
            </a:r>
            <a:endParaRPr/>
          </a:p>
        </p:txBody>
      </p:sp>
      <p:sp>
        <p:nvSpPr>
          <p:cNvPr id="361" name="Google Shape;361;p38"/>
          <p:cNvSpPr txBox="1"/>
          <p:nvPr/>
        </p:nvSpPr>
        <p:spPr>
          <a:xfrm>
            <a:off x="5431450" y="1622150"/>
            <a:ext cx="3536700" cy="3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944A1"/>
                </a:solidFill>
                <a:latin typeface="Avenir"/>
                <a:ea typeface="Avenir"/>
                <a:cs typeface="Avenir"/>
                <a:sym typeface="Avenir"/>
              </a:rPr>
              <a:t>Lego_sets:</a:t>
            </a:r>
            <a:r>
              <a:rPr lang="en" sz="1200">
                <a:latin typeface="Avenir"/>
                <a:ea typeface="Avenir"/>
                <a:cs typeface="Avenir"/>
                <a:sym typeface="Avenir"/>
              </a:rPr>
              <a:t> </a:t>
            </a:r>
            <a:r>
              <a:rPr lang="en" sz="1200">
                <a:latin typeface="Avenir"/>
                <a:ea typeface="Avenir"/>
                <a:cs typeface="Avenir"/>
                <a:sym typeface="Avenir"/>
              </a:rPr>
              <a:t>general data of Lego such as  reviews, price, year, corresponding ages</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Sets:</a:t>
            </a:r>
            <a:r>
              <a:rPr lang="en" sz="1200">
                <a:latin typeface="Avenir"/>
                <a:ea typeface="Avenir"/>
                <a:cs typeface="Avenir"/>
                <a:sym typeface="Avenir"/>
              </a:rPr>
              <a:t> set information of Lego such as number of parts contained, theme of the set, production year</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Themes:</a:t>
            </a:r>
            <a:r>
              <a:rPr lang="en" sz="1200">
                <a:latin typeface="Avenir"/>
                <a:ea typeface="Avenir"/>
                <a:cs typeface="Avenir"/>
                <a:sym typeface="Avenir"/>
              </a:rPr>
              <a:t> theme information of Lego</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Inventory_parts:</a:t>
            </a:r>
            <a:r>
              <a:rPr lang="en" sz="1200">
                <a:latin typeface="Avenir"/>
                <a:ea typeface="Avenir"/>
                <a:cs typeface="Avenir"/>
                <a:sym typeface="Avenir"/>
              </a:rPr>
              <a:t> information about parts that are stored in each inventory</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Colors:</a:t>
            </a:r>
            <a:r>
              <a:rPr lang="en" sz="1200">
                <a:latin typeface="Avenir"/>
                <a:ea typeface="Avenir"/>
                <a:cs typeface="Avenir"/>
                <a:sym typeface="Avenir"/>
              </a:rPr>
              <a:t> color information of each part</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Inventory:</a:t>
            </a:r>
            <a:r>
              <a:rPr lang="en" sz="1200">
                <a:latin typeface="Avenir"/>
                <a:ea typeface="Avenir"/>
                <a:cs typeface="Avenir"/>
                <a:sym typeface="Avenir"/>
              </a:rPr>
              <a:t> information of the inventory </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Part_category:</a:t>
            </a:r>
            <a:r>
              <a:rPr b="1" lang="en" sz="1200">
                <a:latin typeface="Avenir"/>
                <a:ea typeface="Avenir"/>
                <a:cs typeface="Avenir"/>
                <a:sym typeface="Avenir"/>
              </a:rPr>
              <a:t> </a:t>
            </a:r>
            <a:r>
              <a:rPr lang="en" sz="1200">
                <a:latin typeface="Avenir"/>
                <a:ea typeface="Avenir"/>
                <a:cs typeface="Avenir"/>
                <a:sym typeface="Avenir"/>
              </a:rPr>
              <a:t>a normalized table of part</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Parts:</a:t>
            </a:r>
            <a:r>
              <a:rPr b="1" lang="en" sz="1200">
                <a:latin typeface="Avenir"/>
                <a:ea typeface="Avenir"/>
                <a:cs typeface="Avenir"/>
                <a:sym typeface="Avenir"/>
              </a:rPr>
              <a:t> </a:t>
            </a:r>
            <a:r>
              <a:rPr lang="en" sz="1200">
                <a:latin typeface="Avenir"/>
                <a:ea typeface="Avenir"/>
                <a:cs typeface="Avenir"/>
                <a:sym typeface="Avenir"/>
              </a:rPr>
              <a:t>part information which includes category and part_name</a:t>
            </a:r>
            <a:endParaRPr sz="1200">
              <a:latin typeface="Avenir"/>
              <a:ea typeface="Avenir"/>
              <a:cs typeface="Avenir"/>
              <a:sym typeface="Avenir"/>
            </a:endParaRPr>
          </a:p>
          <a:p>
            <a:pPr indent="0" lvl="0" marL="0" rtl="0" algn="l">
              <a:spcBef>
                <a:spcPts val="0"/>
              </a:spcBef>
              <a:spcAft>
                <a:spcPts val="0"/>
              </a:spcAft>
              <a:buNone/>
            </a:pPr>
            <a:r>
              <a:t/>
            </a:r>
            <a:endParaRPr sz="400">
              <a:latin typeface="Avenir"/>
              <a:ea typeface="Avenir"/>
              <a:cs typeface="Avenir"/>
              <a:sym typeface="Avenir"/>
            </a:endParaRPr>
          </a:p>
          <a:p>
            <a:pPr indent="0" lvl="0" marL="0" rtl="0" algn="l">
              <a:spcBef>
                <a:spcPts val="0"/>
              </a:spcBef>
              <a:spcAft>
                <a:spcPts val="0"/>
              </a:spcAft>
              <a:buNone/>
            </a:pPr>
            <a:r>
              <a:rPr b="1" lang="en" sz="1200">
                <a:solidFill>
                  <a:srgbClr val="0944A1"/>
                </a:solidFill>
                <a:latin typeface="Avenir"/>
                <a:ea typeface="Avenir"/>
                <a:cs typeface="Avenir"/>
                <a:sym typeface="Avenir"/>
              </a:rPr>
              <a:t>Inventory_sets:</a:t>
            </a:r>
            <a:r>
              <a:rPr b="1" lang="en" sz="1200">
                <a:latin typeface="Avenir"/>
                <a:ea typeface="Avenir"/>
                <a:cs typeface="Avenir"/>
                <a:sym typeface="Avenir"/>
              </a:rPr>
              <a:t> </a:t>
            </a:r>
            <a:r>
              <a:rPr lang="en" sz="1200">
                <a:latin typeface="Avenir"/>
                <a:ea typeface="Avenir"/>
                <a:cs typeface="Avenir"/>
                <a:sym typeface="Avenir"/>
              </a:rPr>
              <a:t>table that connects inventory and sets</a:t>
            </a:r>
            <a:endParaRPr sz="1200">
              <a:latin typeface="Avenir"/>
              <a:ea typeface="Avenir"/>
              <a:cs typeface="Avenir"/>
              <a:sym typeface="Avenir"/>
            </a:endParaRPr>
          </a:p>
        </p:txBody>
      </p:sp>
      <p:pic>
        <p:nvPicPr>
          <p:cNvPr id="362" name="Google Shape;362;p38"/>
          <p:cNvPicPr preferRelativeResize="0"/>
          <p:nvPr/>
        </p:nvPicPr>
        <p:blipFill>
          <a:blip r:embed="rId3">
            <a:alphaModFix/>
          </a:blip>
          <a:stretch>
            <a:fillRect/>
          </a:stretch>
        </p:blipFill>
        <p:spPr>
          <a:xfrm>
            <a:off x="383150" y="1647875"/>
            <a:ext cx="4950524" cy="3312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Normalizing ER Model</a:t>
            </a:r>
            <a:endParaRPr/>
          </a:p>
        </p:txBody>
      </p:sp>
      <p:sp>
        <p:nvSpPr>
          <p:cNvPr id="368" name="Google Shape;368;p39"/>
          <p:cNvSpPr txBox="1"/>
          <p:nvPr>
            <p:ph idx="1" type="body"/>
          </p:nvPr>
        </p:nvSpPr>
        <p:spPr>
          <a:xfrm>
            <a:off x="836676" y="1858518"/>
            <a:ext cx="7626300" cy="2770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69" name="Google Shape;369;p39"/>
          <p:cNvPicPr preferRelativeResize="0"/>
          <p:nvPr/>
        </p:nvPicPr>
        <p:blipFill>
          <a:blip r:embed="rId3">
            <a:alphaModFix/>
          </a:blip>
          <a:stretch>
            <a:fillRect/>
          </a:stretch>
        </p:blipFill>
        <p:spPr>
          <a:xfrm>
            <a:off x="645402" y="1512450"/>
            <a:ext cx="2838569" cy="2770801"/>
          </a:xfrm>
          <a:prstGeom prst="rect">
            <a:avLst/>
          </a:prstGeom>
          <a:noFill/>
          <a:ln>
            <a:noFill/>
          </a:ln>
        </p:spPr>
      </p:pic>
      <p:pic>
        <p:nvPicPr>
          <p:cNvPr id="370" name="Google Shape;370;p39"/>
          <p:cNvPicPr preferRelativeResize="0"/>
          <p:nvPr/>
        </p:nvPicPr>
        <p:blipFill>
          <a:blip r:embed="rId4">
            <a:alphaModFix/>
          </a:blip>
          <a:stretch>
            <a:fillRect/>
          </a:stretch>
        </p:blipFill>
        <p:spPr>
          <a:xfrm>
            <a:off x="3886569" y="1478750"/>
            <a:ext cx="4209999" cy="2838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Production Database</a:t>
            </a:r>
            <a:endParaRPr/>
          </a:p>
        </p:txBody>
      </p:sp>
      <p:sp>
        <p:nvSpPr>
          <p:cNvPr id="376" name="Google Shape;376;p40"/>
          <p:cNvSpPr txBox="1"/>
          <p:nvPr>
            <p:ph idx="1" type="body"/>
          </p:nvPr>
        </p:nvSpPr>
        <p:spPr>
          <a:xfrm>
            <a:off x="558375" y="1858525"/>
            <a:ext cx="3069000" cy="2770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800">
                <a:solidFill>
                  <a:srgbClr val="3D85C6"/>
                </a:solidFill>
                <a:latin typeface="Arial"/>
                <a:ea typeface="Arial"/>
                <a:cs typeface="Arial"/>
                <a:sym typeface="Arial"/>
              </a:rPr>
              <a:t>Normalized Data</a:t>
            </a:r>
            <a:endParaRPr sz="2400" u="sng"/>
          </a:p>
          <a:p>
            <a:pPr indent="0" lvl="0" marL="0" rtl="0" algn="l">
              <a:spcBef>
                <a:spcPts val="800"/>
              </a:spcBef>
              <a:spcAft>
                <a:spcPts val="0"/>
              </a:spcAft>
              <a:buNone/>
            </a:pPr>
            <a:r>
              <a:rPr lang="en" sz="1500"/>
              <a:t>Primary normalized relationships include review_difficulty_id, age_range_id, and country_id in the lego_sets table.</a:t>
            </a:r>
            <a:br>
              <a:rPr lang="en" sz="1500"/>
            </a:br>
            <a:br>
              <a:rPr lang="en" sz="1500"/>
            </a:br>
            <a:r>
              <a:rPr lang="en" sz="1500"/>
              <a:t>Update anomaly, Insert Anomaly, and Delete Anomaly can be avoided with the normalization.  </a:t>
            </a:r>
            <a:endParaRPr sz="1500"/>
          </a:p>
        </p:txBody>
      </p:sp>
      <p:pic>
        <p:nvPicPr>
          <p:cNvPr id="377" name="Google Shape;377;p40"/>
          <p:cNvPicPr preferRelativeResize="0"/>
          <p:nvPr/>
        </p:nvPicPr>
        <p:blipFill>
          <a:blip r:embed="rId3">
            <a:alphaModFix/>
          </a:blip>
          <a:stretch>
            <a:fillRect/>
          </a:stretch>
        </p:blipFill>
        <p:spPr>
          <a:xfrm>
            <a:off x="3627375" y="1588613"/>
            <a:ext cx="5134101" cy="3310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Applied SQL Queries</a:t>
            </a:r>
            <a:endParaRPr/>
          </a:p>
        </p:txBody>
      </p:sp>
      <p:pic>
        <p:nvPicPr>
          <p:cNvPr id="383" name="Google Shape;383;p41"/>
          <p:cNvPicPr preferRelativeResize="0"/>
          <p:nvPr/>
        </p:nvPicPr>
        <p:blipFill>
          <a:blip r:embed="rId3">
            <a:alphaModFix/>
          </a:blip>
          <a:stretch>
            <a:fillRect/>
          </a:stretch>
        </p:blipFill>
        <p:spPr>
          <a:xfrm>
            <a:off x="509950" y="1769100"/>
            <a:ext cx="4211500" cy="2960250"/>
          </a:xfrm>
          <a:prstGeom prst="rect">
            <a:avLst/>
          </a:prstGeom>
          <a:noFill/>
          <a:ln>
            <a:noFill/>
          </a:ln>
        </p:spPr>
      </p:pic>
      <p:pic>
        <p:nvPicPr>
          <p:cNvPr id="384" name="Google Shape;384;p41"/>
          <p:cNvPicPr preferRelativeResize="0"/>
          <p:nvPr/>
        </p:nvPicPr>
        <p:blipFill>
          <a:blip r:embed="rId4">
            <a:alphaModFix/>
          </a:blip>
          <a:stretch>
            <a:fillRect/>
          </a:stretch>
        </p:blipFill>
        <p:spPr>
          <a:xfrm>
            <a:off x="5344674" y="1448580"/>
            <a:ext cx="28575" cy="95250"/>
          </a:xfrm>
          <a:prstGeom prst="rect">
            <a:avLst/>
          </a:prstGeom>
          <a:noFill/>
          <a:ln>
            <a:noFill/>
          </a:ln>
        </p:spPr>
      </p:pic>
      <p:grpSp>
        <p:nvGrpSpPr>
          <p:cNvPr id="385" name="Google Shape;385;p41"/>
          <p:cNvGrpSpPr/>
          <p:nvPr/>
        </p:nvGrpSpPr>
        <p:grpSpPr>
          <a:xfrm>
            <a:off x="5085450" y="1765262"/>
            <a:ext cx="3142801" cy="3061583"/>
            <a:chOff x="5085450" y="1765263"/>
            <a:chExt cx="3142801" cy="3061583"/>
          </a:xfrm>
        </p:grpSpPr>
        <p:pic>
          <p:nvPicPr>
            <p:cNvPr id="386" name="Google Shape;386;p41"/>
            <p:cNvPicPr preferRelativeResize="0"/>
            <p:nvPr/>
          </p:nvPicPr>
          <p:blipFill>
            <a:blip r:embed="rId5">
              <a:alphaModFix/>
            </a:blip>
            <a:stretch>
              <a:fillRect/>
            </a:stretch>
          </p:blipFill>
          <p:spPr>
            <a:xfrm>
              <a:off x="5085450" y="1765263"/>
              <a:ext cx="3142801" cy="1326975"/>
            </a:xfrm>
            <a:prstGeom prst="rect">
              <a:avLst/>
            </a:prstGeom>
            <a:noFill/>
            <a:ln>
              <a:noFill/>
            </a:ln>
          </p:spPr>
        </p:pic>
        <p:pic>
          <p:nvPicPr>
            <p:cNvPr id="387" name="Google Shape;387;p41"/>
            <p:cNvPicPr preferRelativeResize="0"/>
            <p:nvPr/>
          </p:nvPicPr>
          <p:blipFill>
            <a:blip r:embed="rId6">
              <a:alphaModFix/>
            </a:blip>
            <a:stretch>
              <a:fillRect/>
            </a:stretch>
          </p:blipFill>
          <p:spPr>
            <a:xfrm>
              <a:off x="5122621" y="3313671"/>
              <a:ext cx="2824625" cy="1513175"/>
            </a:xfrm>
            <a:prstGeom prst="rect">
              <a:avLst/>
            </a:prstGeom>
            <a:noFill/>
            <a:ln>
              <a:noFill/>
            </a:ln>
          </p:spPr>
        </p:pic>
      </p:grpSp>
      <p:pic>
        <p:nvPicPr>
          <p:cNvPr id="388" name="Google Shape;388;p41"/>
          <p:cNvPicPr preferRelativeResize="0"/>
          <p:nvPr/>
        </p:nvPicPr>
        <p:blipFill>
          <a:blip r:embed="rId7">
            <a:alphaModFix/>
          </a:blip>
          <a:stretch>
            <a:fillRect/>
          </a:stretch>
        </p:blipFill>
        <p:spPr>
          <a:xfrm>
            <a:off x="4933113" y="1696213"/>
            <a:ext cx="3347100" cy="1420400"/>
          </a:xfrm>
          <a:prstGeom prst="rect">
            <a:avLst/>
          </a:prstGeom>
          <a:noFill/>
          <a:ln>
            <a:noFill/>
          </a:ln>
        </p:spPr>
      </p:pic>
      <p:pic>
        <p:nvPicPr>
          <p:cNvPr id="389" name="Google Shape;389;p41"/>
          <p:cNvPicPr preferRelativeResize="0"/>
          <p:nvPr/>
        </p:nvPicPr>
        <p:blipFill>
          <a:blip r:embed="rId8">
            <a:alphaModFix/>
          </a:blip>
          <a:stretch>
            <a:fillRect/>
          </a:stretch>
        </p:blipFill>
        <p:spPr>
          <a:xfrm>
            <a:off x="4253100" y="3430150"/>
            <a:ext cx="4707124" cy="135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Applied MongoDB Queries </a:t>
            </a:r>
            <a:endParaRPr/>
          </a:p>
        </p:txBody>
      </p:sp>
      <p:pic>
        <p:nvPicPr>
          <p:cNvPr id="395" name="Google Shape;395;p42"/>
          <p:cNvPicPr preferRelativeResize="0"/>
          <p:nvPr/>
        </p:nvPicPr>
        <p:blipFill rotWithShape="1">
          <a:blip r:embed="rId3">
            <a:alphaModFix/>
          </a:blip>
          <a:srcRect b="0" l="-3240" r="3240" t="0"/>
          <a:stretch/>
        </p:blipFill>
        <p:spPr>
          <a:xfrm>
            <a:off x="460450" y="2994700"/>
            <a:ext cx="4245049" cy="1671274"/>
          </a:xfrm>
          <a:prstGeom prst="rect">
            <a:avLst/>
          </a:prstGeom>
          <a:noFill/>
          <a:ln>
            <a:noFill/>
          </a:ln>
        </p:spPr>
      </p:pic>
      <p:pic>
        <p:nvPicPr>
          <p:cNvPr id="396" name="Google Shape;396;p42"/>
          <p:cNvPicPr preferRelativeResize="0"/>
          <p:nvPr/>
        </p:nvPicPr>
        <p:blipFill>
          <a:blip r:embed="rId4">
            <a:alphaModFix/>
          </a:blip>
          <a:stretch>
            <a:fillRect/>
          </a:stretch>
        </p:blipFill>
        <p:spPr>
          <a:xfrm>
            <a:off x="4587375" y="2994700"/>
            <a:ext cx="4281626" cy="1671275"/>
          </a:xfrm>
          <a:prstGeom prst="rect">
            <a:avLst/>
          </a:prstGeom>
          <a:noFill/>
          <a:ln>
            <a:noFill/>
          </a:ln>
        </p:spPr>
      </p:pic>
      <p:pic>
        <p:nvPicPr>
          <p:cNvPr id="397" name="Google Shape;397;p42"/>
          <p:cNvPicPr preferRelativeResize="0"/>
          <p:nvPr/>
        </p:nvPicPr>
        <p:blipFill rotWithShape="1">
          <a:blip r:embed="rId5">
            <a:alphaModFix/>
          </a:blip>
          <a:srcRect b="-16401" l="-7544" r="-25275" t="-16401"/>
          <a:stretch/>
        </p:blipFill>
        <p:spPr>
          <a:xfrm>
            <a:off x="396150" y="1341521"/>
            <a:ext cx="9144001" cy="1571183"/>
          </a:xfrm>
          <a:prstGeom prst="rect">
            <a:avLst/>
          </a:prstGeom>
          <a:noFill/>
          <a:ln>
            <a:noFill/>
          </a:ln>
        </p:spPr>
      </p:pic>
      <p:pic>
        <p:nvPicPr>
          <p:cNvPr id="398" name="Google Shape;398;p42"/>
          <p:cNvPicPr preferRelativeResize="0"/>
          <p:nvPr/>
        </p:nvPicPr>
        <p:blipFill>
          <a:blip r:embed="rId6">
            <a:alphaModFix/>
          </a:blip>
          <a:stretch>
            <a:fillRect/>
          </a:stretch>
        </p:blipFill>
        <p:spPr>
          <a:xfrm>
            <a:off x="7011750" y="483700"/>
            <a:ext cx="1507400" cy="9621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3"/>
          <p:cNvPicPr preferRelativeResize="0"/>
          <p:nvPr/>
        </p:nvPicPr>
        <p:blipFill>
          <a:blip r:embed="rId3">
            <a:alphaModFix/>
          </a:blip>
          <a:stretch>
            <a:fillRect/>
          </a:stretch>
        </p:blipFill>
        <p:spPr>
          <a:xfrm>
            <a:off x="1679250" y="286225"/>
            <a:ext cx="6629174" cy="4912649"/>
          </a:xfrm>
          <a:prstGeom prst="rect">
            <a:avLst/>
          </a:prstGeom>
          <a:noFill/>
          <a:ln>
            <a:noFill/>
          </a:ln>
        </p:spPr>
      </p:pic>
      <p:sp>
        <p:nvSpPr>
          <p:cNvPr id="404" name="Google Shape;404;p43"/>
          <p:cNvSpPr txBox="1"/>
          <p:nvPr>
            <p:ph type="title"/>
          </p:nvPr>
        </p:nvSpPr>
        <p:spPr>
          <a:xfrm>
            <a:off x="96851" y="-30487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Visualization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Meet Our Team</a:t>
            </a:r>
            <a:endParaRPr/>
          </a:p>
        </p:txBody>
      </p:sp>
      <p:sp>
        <p:nvSpPr>
          <p:cNvPr id="161" name="Google Shape;161;p26"/>
          <p:cNvSpPr txBox="1"/>
          <p:nvPr/>
        </p:nvSpPr>
        <p:spPr>
          <a:xfrm>
            <a:off x="6783675" y="4321100"/>
            <a:ext cx="2179500" cy="11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Qingyang (Ashley) Mu</a:t>
            </a:r>
            <a:endParaRPr>
              <a:latin typeface="Avenir"/>
              <a:ea typeface="Avenir"/>
              <a:cs typeface="Avenir"/>
              <a:sym typeface="Avenir"/>
            </a:endParaRPr>
          </a:p>
        </p:txBody>
      </p:sp>
      <p:sp>
        <p:nvSpPr>
          <p:cNvPr id="162" name="Google Shape;162;p26"/>
          <p:cNvSpPr txBox="1"/>
          <p:nvPr/>
        </p:nvSpPr>
        <p:spPr>
          <a:xfrm>
            <a:off x="2624475" y="4321100"/>
            <a:ext cx="21105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Yixiao</a:t>
            </a:r>
            <a:r>
              <a:rPr lang="en">
                <a:latin typeface="Avenir"/>
                <a:ea typeface="Avenir"/>
                <a:cs typeface="Avenir"/>
                <a:sym typeface="Avenir"/>
              </a:rPr>
              <a:t> (Shawn) Yang</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163" name="Google Shape;163;p26"/>
          <p:cNvSpPr txBox="1"/>
          <p:nvPr/>
        </p:nvSpPr>
        <p:spPr>
          <a:xfrm>
            <a:off x="4917825" y="4321100"/>
            <a:ext cx="16830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Ke (Coco) Deng</a:t>
            </a:r>
            <a:endParaRPr>
              <a:latin typeface="Avenir"/>
              <a:ea typeface="Avenir"/>
              <a:cs typeface="Avenir"/>
              <a:sym typeface="Avenir"/>
            </a:endParaRPr>
          </a:p>
        </p:txBody>
      </p:sp>
      <p:sp>
        <p:nvSpPr>
          <p:cNvPr id="164" name="Google Shape;164;p26"/>
          <p:cNvSpPr txBox="1"/>
          <p:nvPr/>
        </p:nvSpPr>
        <p:spPr>
          <a:xfrm>
            <a:off x="513975" y="4321088"/>
            <a:ext cx="21105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Lingyi (Jannie) Zhao</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pic>
        <p:nvPicPr>
          <p:cNvPr id="165" name="Google Shape;165;p26"/>
          <p:cNvPicPr preferRelativeResize="0"/>
          <p:nvPr/>
        </p:nvPicPr>
        <p:blipFill>
          <a:blip r:embed="rId3">
            <a:alphaModFix/>
          </a:blip>
          <a:stretch>
            <a:fillRect/>
          </a:stretch>
        </p:blipFill>
        <p:spPr>
          <a:xfrm>
            <a:off x="7010950" y="2223475"/>
            <a:ext cx="1617801" cy="1905699"/>
          </a:xfrm>
          <a:prstGeom prst="rect">
            <a:avLst/>
          </a:prstGeom>
          <a:noFill/>
          <a:ln>
            <a:noFill/>
          </a:ln>
        </p:spPr>
      </p:pic>
      <p:pic>
        <p:nvPicPr>
          <p:cNvPr id="166" name="Google Shape;166;p26"/>
          <p:cNvPicPr preferRelativeResize="0"/>
          <p:nvPr/>
        </p:nvPicPr>
        <p:blipFill rotWithShape="1">
          <a:blip r:embed="rId4">
            <a:alphaModFix/>
          </a:blip>
          <a:srcRect b="0" l="0" r="0" t="9485"/>
          <a:stretch/>
        </p:blipFill>
        <p:spPr>
          <a:xfrm>
            <a:off x="2624475" y="2283975"/>
            <a:ext cx="1742201" cy="1921651"/>
          </a:xfrm>
          <a:prstGeom prst="rect">
            <a:avLst/>
          </a:prstGeom>
          <a:noFill/>
          <a:ln>
            <a:noFill/>
          </a:ln>
        </p:spPr>
      </p:pic>
      <p:pic>
        <p:nvPicPr>
          <p:cNvPr id="167" name="Google Shape;167;p26"/>
          <p:cNvPicPr preferRelativeResize="0"/>
          <p:nvPr/>
        </p:nvPicPr>
        <p:blipFill rotWithShape="1">
          <a:blip r:embed="rId5">
            <a:alphaModFix/>
          </a:blip>
          <a:srcRect b="0" l="0" r="0" t="9485"/>
          <a:stretch/>
        </p:blipFill>
        <p:spPr>
          <a:xfrm>
            <a:off x="603275" y="2286425"/>
            <a:ext cx="1572600" cy="1905701"/>
          </a:xfrm>
          <a:prstGeom prst="rect">
            <a:avLst/>
          </a:prstGeom>
          <a:noFill/>
          <a:ln>
            <a:noFill/>
          </a:ln>
        </p:spPr>
      </p:pic>
      <p:pic>
        <p:nvPicPr>
          <p:cNvPr id="168" name="Google Shape;168;p26"/>
          <p:cNvPicPr preferRelativeResize="0"/>
          <p:nvPr/>
        </p:nvPicPr>
        <p:blipFill>
          <a:blip r:embed="rId6">
            <a:alphaModFix/>
          </a:blip>
          <a:stretch>
            <a:fillRect/>
          </a:stretch>
        </p:blipFill>
        <p:spPr>
          <a:xfrm>
            <a:off x="4815275" y="2283975"/>
            <a:ext cx="1617799" cy="192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idx="4294967295" type="title"/>
          </p:nvPr>
        </p:nvSpPr>
        <p:spPr>
          <a:xfrm>
            <a:off x="358851" y="-26033"/>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110000"/>
              </a:lnSpc>
              <a:spcBef>
                <a:spcPts val="800"/>
              </a:spcBef>
              <a:spcAft>
                <a:spcPts val="0"/>
              </a:spcAft>
              <a:buClr>
                <a:schemeClr val="dk1"/>
              </a:buClr>
              <a:buSzPts val="1100"/>
              <a:buFont typeface="Arial"/>
              <a:buNone/>
            </a:pPr>
            <a:r>
              <a:rPr b="1" lang="en" sz="2000"/>
              <a:t>Sales Revenue &amp; Numbers in Countries</a:t>
            </a:r>
            <a:endParaRPr b="1" sz="2000"/>
          </a:p>
        </p:txBody>
      </p:sp>
      <p:sp>
        <p:nvSpPr>
          <p:cNvPr id="410" name="Google Shape;410;p44"/>
          <p:cNvSpPr txBox="1"/>
          <p:nvPr/>
        </p:nvSpPr>
        <p:spPr>
          <a:xfrm>
            <a:off x="5717850" y="2782450"/>
            <a:ext cx="3492600" cy="15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0944A1"/>
                </a:solidFill>
                <a:latin typeface="Avenir"/>
                <a:ea typeface="Avenir"/>
                <a:cs typeface="Avenir"/>
                <a:sym typeface="Avenir"/>
              </a:rPr>
              <a:t>T</a:t>
            </a:r>
            <a:r>
              <a:rPr b="1" lang="en" sz="1200">
                <a:solidFill>
                  <a:srgbClr val="0944A1"/>
                </a:solidFill>
                <a:latin typeface="Avenir"/>
                <a:ea typeface="Avenir"/>
                <a:cs typeface="Avenir"/>
                <a:sym typeface="Avenir"/>
              </a:rPr>
              <a:t>op 3 countries with the most revenue</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Finland(FL): $42708</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Norway(NO): $42269</a:t>
            </a:r>
            <a:endParaRPr sz="1200">
              <a:solidFill>
                <a:schemeClr val="dk1"/>
              </a:solidFill>
              <a:latin typeface="Avenir"/>
              <a:ea typeface="Avenir"/>
              <a:cs typeface="Avenir"/>
              <a:sym typeface="Avenir"/>
            </a:endParaRPr>
          </a:p>
          <a:p>
            <a:pPr indent="0" lvl="0" marL="0" rtl="0" algn="l">
              <a:spcBef>
                <a:spcPts val="0"/>
              </a:spcBef>
              <a:spcAft>
                <a:spcPts val="0"/>
              </a:spcAft>
              <a:buNone/>
            </a:pPr>
            <a:r>
              <a:rPr lang="en" sz="1200">
                <a:solidFill>
                  <a:schemeClr val="dk1"/>
                </a:solidFill>
                <a:latin typeface="Avenir"/>
                <a:ea typeface="Avenir"/>
                <a:cs typeface="Avenir"/>
                <a:sym typeface="Avenir"/>
              </a:rPr>
              <a:t>    Czech Republic(CZ): $39670</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5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b="1" lang="en" sz="1200">
                <a:solidFill>
                  <a:srgbClr val="0944A1"/>
                </a:solidFill>
                <a:latin typeface="Avenir"/>
                <a:ea typeface="Avenir"/>
                <a:cs typeface="Avenir"/>
                <a:sym typeface="Avenir"/>
              </a:rPr>
              <a:t>The least revenue</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a:t>
            </a:r>
            <a:r>
              <a:rPr lang="en" sz="1300">
                <a:solidFill>
                  <a:schemeClr val="dk1"/>
                </a:solidFill>
                <a:latin typeface="Avenir"/>
                <a:ea typeface="Avenir"/>
                <a:cs typeface="Avenir"/>
                <a:sym typeface="Avenir"/>
              </a:rPr>
              <a:t>  </a:t>
            </a:r>
            <a:r>
              <a:rPr lang="en" sz="1200">
                <a:solidFill>
                  <a:schemeClr val="dk1"/>
                </a:solidFill>
                <a:latin typeface="Avenir"/>
                <a:ea typeface="Avenir"/>
                <a:cs typeface="Avenir"/>
                <a:sym typeface="Avenir"/>
              </a:rPr>
              <a:t>Denmark(DN):$ 31899</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p:txBody>
      </p:sp>
      <p:sp>
        <p:nvSpPr>
          <p:cNvPr id="411" name="Google Shape;411;p44"/>
          <p:cNvSpPr txBox="1"/>
          <p:nvPr/>
        </p:nvSpPr>
        <p:spPr>
          <a:xfrm>
            <a:off x="772250" y="3209250"/>
            <a:ext cx="28017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0944A1"/>
                </a:solidFill>
                <a:latin typeface="Avenir"/>
                <a:ea typeface="Avenir"/>
                <a:cs typeface="Avenir"/>
                <a:sym typeface="Avenir"/>
              </a:rPr>
              <a:t>T</a:t>
            </a:r>
            <a:r>
              <a:rPr b="1" lang="en" sz="1200">
                <a:solidFill>
                  <a:srgbClr val="0944A1"/>
                </a:solidFill>
                <a:latin typeface="Avenir"/>
                <a:ea typeface="Avenir"/>
                <a:cs typeface="Avenir"/>
                <a:sym typeface="Avenir"/>
              </a:rPr>
              <a:t>op 3 countries with the most sales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a:t>
            </a:r>
            <a:r>
              <a:rPr lang="en" sz="1100">
                <a:solidFill>
                  <a:schemeClr val="dk1"/>
                </a:solidFill>
                <a:latin typeface="Avenir"/>
                <a:ea typeface="Avenir"/>
                <a:cs typeface="Avenir"/>
                <a:sym typeface="Avenir"/>
              </a:rPr>
              <a:t> </a:t>
            </a:r>
            <a:r>
              <a:rPr lang="en" sz="1200">
                <a:solidFill>
                  <a:schemeClr val="dk1"/>
                </a:solidFill>
                <a:latin typeface="Avenir"/>
                <a:ea typeface="Avenir"/>
                <a:cs typeface="Avenir"/>
                <a:sym typeface="Avenir"/>
              </a:rPr>
              <a:t>United states(US): 817</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Canada(CA): 815</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200">
                <a:solidFill>
                  <a:schemeClr val="dk1"/>
                </a:solidFill>
                <a:latin typeface="Avenir"/>
                <a:ea typeface="Avenir"/>
                <a:cs typeface="Avenir"/>
                <a:sym typeface="Avenir"/>
              </a:rPr>
              <a:t>     Netherlands(NL): 576</a:t>
            </a:r>
            <a:endParaRPr sz="1200">
              <a:solidFill>
                <a:srgbClr val="333333"/>
              </a:solidFill>
              <a:highlight>
                <a:schemeClr val="lt1"/>
              </a:highlight>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pic>
        <p:nvPicPr>
          <p:cNvPr id="412" name="Google Shape;412;p44"/>
          <p:cNvPicPr preferRelativeResize="0"/>
          <p:nvPr/>
        </p:nvPicPr>
        <p:blipFill>
          <a:blip r:embed="rId3">
            <a:alphaModFix/>
          </a:blip>
          <a:stretch>
            <a:fillRect/>
          </a:stretch>
        </p:blipFill>
        <p:spPr>
          <a:xfrm>
            <a:off x="440075" y="788050"/>
            <a:ext cx="4512926" cy="2403200"/>
          </a:xfrm>
          <a:prstGeom prst="rect">
            <a:avLst/>
          </a:prstGeom>
          <a:noFill/>
          <a:ln>
            <a:noFill/>
          </a:ln>
        </p:spPr>
      </p:pic>
      <p:pic>
        <p:nvPicPr>
          <p:cNvPr id="413" name="Google Shape;413;p44"/>
          <p:cNvPicPr preferRelativeResize="0"/>
          <p:nvPr/>
        </p:nvPicPr>
        <p:blipFill>
          <a:blip r:embed="rId4">
            <a:alphaModFix/>
          </a:blip>
          <a:stretch>
            <a:fillRect/>
          </a:stretch>
        </p:blipFill>
        <p:spPr>
          <a:xfrm>
            <a:off x="5303375" y="506100"/>
            <a:ext cx="3387748" cy="2403200"/>
          </a:xfrm>
          <a:prstGeom prst="rect">
            <a:avLst/>
          </a:prstGeom>
          <a:noFill/>
          <a:ln>
            <a:noFill/>
          </a:ln>
        </p:spPr>
      </p:pic>
      <p:sp>
        <p:nvSpPr>
          <p:cNvPr id="414" name="Google Shape;414;p44"/>
          <p:cNvSpPr txBox="1"/>
          <p:nvPr/>
        </p:nvSpPr>
        <p:spPr>
          <a:xfrm>
            <a:off x="933425" y="4295238"/>
            <a:ext cx="57417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a:p>
            <a:pPr indent="0" lvl="0" marL="0" rtl="0" algn="l">
              <a:spcBef>
                <a:spcPts val="0"/>
              </a:spcBef>
              <a:spcAft>
                <a:spcPts val="0"/>
              </a:spcAft>
              <a:buNone/>
            </a:pPr>
            <a:r>
              <a:t/>
            </a:r>
            <a:endParaRPr sz="1200">
              <a:solidFill>
                <a:schemeClr val="dk1"/>
              </a:solidFill>
              <a:latin typeface="Avenir"/>
              <a:ea typeface="Avenir"/>
              <a:cs typeface="Avenir"/>
              <a:sym typeface="Avenir"/>
            </a:endParaRPr>
          </a:p>
        </p:txBody>
      </p:sp>
      <p:grpSp>
        <p:nvGrpSpPr>
          <p:cNvPr id="415" name="Google Shape;415;p44"/>
          <p:cNvGrpSpPr/>
          <p:nvPr/>
        </p:nvGrpSpPr>
        <p:grpSpPr>
          <a:xfrm>
            <a:off x="292575" y="4111950"/>
            <a:ext cx="8488050" cy="835200"/>
            <a:chOff x="270575" y="4279800"/>
            <a:chExt cx="8488050" cy="835200"/>
          </a:xfrm>
        </p:grpSpPr>
        <p:pic>
          <p:nvPicPr>
            <p:cNvPr id="416" name="Google Shape;416;p44"/>
            <p:cNvPicPr preferRelativeResize="0"/>
            <p:nvPr/>
          </p:nvPicPr>
          <p:blipFill>
            <a:blip r:embed="rId5">
              <a:alphaModFix/>
            </a:blip>
            <a:stretch>
              <a:fillRect/>
            </a:stretch>
          </p:blipFill>
          <p:spPr>
            <a:xfrm>
              <a:off x="270575" y="4538088"/>
              <a:ext cx="501675" cy="391925"/>
            </a:xfrm>
            <a:prstGeom prst="rect">
              <a:avLst/>
            </a:prstGeom>
            <a:noFill/>
            <a:ln>
              <a:noFill/>
            </a:ln>
          </p:spPr>
        </p:pic>
        <p:sp>
          <p:nvSpPr>
            <p:cNvPr id="417" name="Google Shape;417;p44"/>
            <p:cNvSpPr/>
            <p:nvPr/>
          </p:nvSpPr>
          <p:spPr>
            <a:xfrm>
              <a:off x="933425" y="4279800"/>
              <a:ext cx="7825200" cy="8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0944A1"/>
                  </a:solidFill>
                  <a:latin typeface="Avenir"/>
                  <a:ea typeface="Avenir"/>
                  <a:cs typeface="Avenir"/>
                  <a:sym typeface="Avenir"/>
                </a:rPr>
                <a:t>Relationship</a:t>
              </a:r>
              <a:r>
                <a:rPr lang="en" sz="1100">
                  <a:solidFill>
                    <a:schemeClr val="dk1"/>
                  </a:solidFill>
                  <a:latin typeface="Avenir"/>
                  <a:ea typeface="Avenir"/>
                  <a:cs typeface="Avenir"/>
                  <a:sym typeface="Avenir"/>
                </a:rPr>
                <a:t>: not positively correlated</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Finland, Norway and Czech Republic sell less numbers of lego sets but earn more revenue than other countries.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sz="200">
                <a:solidFill>
                  <a:schemeClr val="dk1"/>
                </a:solidFill>
                <a:latin typeface="Avenir"/>
                <a:ea typeface="Avenir"/>
                <a:cs typeface="Avenir"/>
                <a:sym typeface="Avenir"/>
              </a:endParaRPr>
            </a:p>
            <a:p>
              <a:pPr indent="0" lvl="0" marL="0" rtl="0" algn="l">
                <a:spcBef>
                  <a:spcPts val="0"/>
                </a:spcBef>
                <a:spcAft>
                  <a:spcPts val="0"/>
                </a:spcAft>
                <a:buNone/>
              </a:pPr>
              <a:r>
                <a:rPr lang="en" sz="1100">
                  <a:solidFill>
                    <a:schemeClr val="dk1"/>
                  </a:solidFill>
                  <a:latin typeface="Avenir"/>
                  <a:ea typeface="Avenir"/>
                  <a:cs typeface="Avenir"/>
                  <a:sym typeface="Avenir"/>
                </a:rPr>
                <a:t>Denmark</a:t>
              </a:r>
              <a:r>
                <a:rPr lang="en">
                  <a:solidFill>
                    <a:schemeClr val="dk1"/>
                  </a:solidFill>
                </a:rPr>
                <a:t>: </a:t>
              </a:r>
              <a:r>
                <a:rPr lang="en" sz="1100">
                  <a:solidFill>
                    <a:schemeClr val="dk1"/>
                  </a:solidFill>
                  <a:latin typeface="Avenir"/>
                  <a:ea typeface="Avenir"/>
                  <a:cs typeface="Avenir"/>
                  <a:sym typeface="Avenir"/>
                </a:rPr>
                <a:t>may need promotion strategy to increase sales revenue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idx="4294967295" type="title"/>
          </p:nvPr>
        </p:nvSpPr>
        <p:spPr>
          <a:xfrm>
            <a:off x="213651" y="35005"/>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2000"/>
              <a:t>Theme(unique) each Years</a:t>
            </a:r>
            <a:endParaRPr b="1" sz="2000"/>
          </a:p>
        </p:txBody>
      </p:sp>
      <p:sp>
        <p:nvSpPr>
          <p:cNvPr id="423" name="Google Shape;423;p45"/>
          <p:cNvSpPr txBox="1"/>
          <p:nvPr>
            <p:ph idx="4294967295" type="body"/>
          </p:nvPr>
        </p:nvSpPr>
        <p:spPr>
          <a:xfrm>
            <a:off x="213650" y="735150"/>
            <a:ext cx="4430100" cy="381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solidFill>
                  <a:srgbClr val="0944A1"/>
                </a:solidFill>
                <a:highlight>
                  <a:srgbClr val="FFFFFF"/>
                </a:highlight>
              </a:rPr>
              <a:t>Trend before 2020</a:t>
            </a:r>
            <a:r>
              <a:rPr lang="en" sz="1500">
                <a:highlight>
                  <a:srgbClr val="FFFFFF"/>
                </a:highlight>
              </a:rPr>
              <a:t>:</a:t>
            </a:r>
            <a:endParaRPr sz="1500">
              <a:highlight>
                <a:srgbClr val="FFFFFF"/>
              </a:highlight>
            </a:endParaRPr>
          </a:p>
          <a:p>
            <a:pPr indent="0" lvl="0" marL="0" rtl="0" algn="l">
              <a:spcBef>
                <a:spcPts val="800"/>
              </a:spcBef>
              <a:spcAft>
                <a:spcPts val="0"/>
              </a:spcAft>
              <a:buNone/>
            </a:pPr>
            <a:r>
              <a:rPr lang="en" sz="1300">
                <a:highlight>
                  <a:srgbClr val="FFFFFF"/>
                </a:highlight>
              </a:rPr>
              <a:t>F</a:t>
            </a:r>
            <a:r>
              <a:rPr lang="en" sz="1300">
                <a:highlight>
                  <a:srgbClr val="FFFFFF"/>
                </a:highlight>
              </a:rPr>
              <a:t>rom the line in the first graph (R programming), the number of themes released each year have generally increased. </a:t>
            </a:r>
            <a:endParaRPr sz="1300">
              <a:highlight>
                <a:srgbClr val="FFFFFF"/>
              </a:highlight>
            </a:endParaRPr>
          </a:p>
          <a:p>
            <a:pPr indent="0" lvl="0" marL="0" rtl="0" algn="l">
              <a:spcBef>
                <a:spcPts val="800"/>
              </a:spcBef>
              <a:spcAft>
                <a:spcPts val="0"/>
              </a:spcAft>
              <a:buNone/>
            </a:pPr>
            <a:r>
              <a:rPr lang="en" sz="1300">
                <a:highlight>
                  <a:srgbClr val="FFFFFF"/>
                </a:highlight>
              </a:rPr>
              <a:t>However, </a:t>
            </a:r>
            <a:r>
              <a:rPr lang="en" sz="1300">
                <a:highlight>
                  <a:srgbClr val="FFFFFF"/>
                </a:highlight>
              </a:rPr>
              <a:t>there is a fluctuation from 2004 to 2010. Those years represent difficult period for The Lego Group, when the company teetered on the brink of bankruptcy before picking up the pieces.</a:t>
            </a:r>
            <a:endParaRPr sz="1300">
              <a:highlight>
                <a:srgbClr val="FFFFFF"/>
              </a:highlight>
            </a:endParaRPr>
          </a:p>
          <a:p>
            <a:pPr indent="0" lvl="0" marL="0" rtl="0" algn="l">
              <a:spcBef>
                <a:spcPts val="800"/>
              </a:spcBef>
              <a:spcAft>
                <a:spcPts val="0"/>
              </a:spcAft>
              <a:buNone/>
            </a:pPr>
            <a:r>
              <a:t/>
            </a:r>
            <a:endParaRPr sz="400">
              <a:highlight>
                <a:srgbClr val="FFFFFF"/>
              </a:highlight>
            </a:endParaRPr>
          </a:p>
          <a:p>
            <a:pPr indent="0" lvl="0" marL="0" rtl="0" algn="l">
              <a:spcBef>
                <a:spcPts val="800"/>
              </a:spcBef>
              <a:spcAft>
                <a:spcPts val="0"/>
              </a:spcAft>
              <a:buNone/>
            </a:pPr>
            <a:r>
              <a:rPr b="1" lang="en" sz="1500">
                <a:solidFill>
                  <a:srgbClr val="0944A1"/>
                </a:solidFill>
                <a:highlight>
                  <a:srgbClr val="FFFFFF"/>
                </a:highlight>
              </a:rPr>
              <a:t>Trend after 2020</a:t>
            </a:r>
            <a:r>
              <a:rPr lang="en" sz="1500">
                <a:highlight>
                  <a:srgbClr val="FFFFFF"/>
                </a:highlight>
              </a:rPr>
              <a:t>:</a:t>
            </a:r>
            <a:endParaRPr sz="1500">
              <a:highlight>
                <a:srgbClr val="FFFFFF"/>
              </a:highlight>
            </a:endParaRPr>
          </a:p>
          <a:p>
            <a:pPr indent="0" lvl="0" marL="0" rtl="0" algn="l">
              <a:spcBef>
                <a:spcPts val="800"/>
              </a:spcBef>
              <a:spcAft>
                <a:spcPts val="0"/>
              </a:spcAft>
              <a:buNone/>
            </a:pPr>
            <a:r>
              <a:rPr lang="en" sz="1300">
                <a:highlight>
                  <a:srgbClr val="FFFFFF"/>
                </a:highlight>
              </a:rPr>
              <a:t>From the forecasting part on the second graph (Tableau), the trend after 2020 is upward. For example, the number of theme which will release in 2023 is 90.</a:t>
            </a:r>
            <a:endParaRPr sz="1300">
              <a:highlight>
                <a:srgbClr val="FFFFFF"/>
              </a:highlight>
            </a:endParaRPr>
          </a:p>
          <a:p>
            <a:pPr indent="0" lvl="0" marL="0" rtl="0" algn="l">
              <a:spcBef>
                <a:spcPts val="800"/>
              </a:spcBef>
              <a:spcAft>
                <a:spcPts val="0"/>
              </a:spcAft>
              <a:buNone/>
            </a:pPr>
            <a:r>
              <a:t/>
            </a:r>
            <a:endParaRPr sz="1400">
              <a:highlight>
                <a:srgbClr val="FFFFFF"/>
              </a:highlight>
            </a:endParaRPr>
          </a:p>
          <a:p>
            <a:pPr indent="0" lvl="0" marL="0" rtl="0" algn="l">
              <a:spcBef>
                <a:spcPts val="800"/>
              </a:spcBef>
              <a:spcAft>
                <a:spcPts val="0"/>
              </a:spcAft>
              <a:buNone/>
            </a:pPr>
            <a:r>
              <a:t/>
            </a:r>
            <a:endParaRPr sz="1050">
              <a:highlight>
                <a:srgbClr val="FFFFFF"/>
              </a:highlight>
              <a:latin typeface="Arial"/>
              <a:ea typeface="Arial"/>
              <a:cs typeface="Arial"/>
              <a:sym typeface="Arial"/>
            </a:endParaRPr>
          </a:p>
          <a:p>
            <a:pPr indent="0" lvl="0" marL="0" rtl="0" algn="l">
              <a:spcBef>
                <a:spcPts val="800"/>
              </a:spcBef>
              <a:spcAft>
                <a:spcPts val="0"/>
              </a:spcAft>
              <a:buNone/>
            </a:pPr>
            <a:r>
              <a:t/>
            </a:r>
            <a:endParaRPr sz="1050">
              <a:highlight>
                <a:srgbClr val="FFFFFF"/>
              </a:highlight>
              <a:latin typeface="Arial"/>
              <a:ea typeface="Arial"/>
              <a:cs typeface="Arial"/>
              <a:sym typeface="Arial"/>
            </a:endParaRPr>
          </a:p>
          <a:p>
            <a:pPr indent="0" lvl="0" marL="0" rtl="0" algn="l">
              <a:spcBef>
                <a:spcPts val="800"/>
              </a:spcBef>
              <a:spcAft>
                <a:spcPts val="0"/>
              </a:spcAft>
              <a:buNone/>
            </a:pPr>
            <a:r>
              <a:t/>
            </a:r>
            <a:endParaRPr sz="1400"/>
          </a:p>
        </p:txBody>
      </p:sp>
      <p:pic>
        <p:nvPicPr>
          <p:cNvPr id="424" name="Google Shape;424;p45"/>
          <p:cNvPicPr preferRelativeResize="0"/>
          <p:nvPr/>
        </p:nvPicPr>
        <p:blipFill rotWithShape="1">
          <a:blip r:embed="rId3">
            <a:alphaModFix/>
          </a:blip>
          <a:srcRect b="2232" l="0" r="0" t="1973"/>
          <a:stretch/>
        </p:blipFill>
        <p:spPr>
          <a:xfrm>
            <a:off x="4908025" y="2571750"/>
            <a:ext cx="4115600" cy="2398001"/>
          </a:xfrm>
          <a:prstGeom prst="rect">
            <a:avLst/>
          </a:prstGeom>
          <a:noFill/>
          <a:ln>
            <a:noFill/>
          </a:ln>
        </p:spPr>
      </p:pic>
      <p:pic>
        <p:nvPicPr>
          <p:cNvPr id="425" name="Google Shape;425;p45"/>
          <p:cNvPicPr preferRelativeResize="0"/>
          <p:nvPr/>
        </p:nvPicPr>
        <p:blipFill>
          <a:blip r:embed="rId4">
            <a:alphaModFix/>
          </a:blip>
          <a:stretch>
            <a:fillRect/>
          </a:stretch>
        </p:blipFill>
        <p:spPr>
          <a:xfrm>
            <a:off x="5288450" y="301325"/>
            <a:ext cx="3084725" cy="211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idx="4294967295" type="title"/>
          </p:nvPr>
        </p:nvSpPr>
        <p:spPr>
          <a:xfrm>
            <a:off x="4971651" y="74150"/>
            <a:ext cx="3378000" cy="87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2000"/>
              <a:t>Sales R</a:t>
            </a:r>
            <a:r>
              <a:rPr b="1" lang="en" sz="2000"/>
              <a:t>evenue for Themes</a:t>
            </a:r>
            <a:endParaRPr b="1" sz="2000"/>
          </a:p>
        </p:txBody>
      </p:sp>
      <p:sp>
        <p:nvSpPr>
          <p:cNvPr id="431" name="Google Shape;431;p46"/>
          <p:cNvSpPr txBox="1"/>
          <p:nvPr>
            <p:ph idx="4294967295" type="body"/>
          </p:nvPr>
        </p:nvSpPr>
        <p:spPr>
          <a:xfrm>
            <a:off x="457701" y="2724875"/>
            <a:ext cx="4081200" cy="542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2000"/>
              <a:t>Sales Number for Themes</a:t>
            </a:r>
            <a:endParaRPr b="1" sz="2000"/>
          </a:p>
        </p:txBody>
      </p:sp>
      <p:pic>
        <p:nvPicPr>
          <p:cNvPr id="432" name="Google Shape;432;p46"/>
          <p:cNvPicPr preferRelativeResize="0"/>
          <p:nvPr/>
        </p:nvPicPr>
        <p:blipFill>
          <a:blip r:embed="rId3">
            <a:alphaModFix/>
          </a:blip>
          <a:stretch>
            <a:fillRect/>
          </a:stretch>
        </p:blipFill>
        <p:spPr>
          <a:xfrm>
            <a:off x="402313" y="74138"/>
            <a:ext cx="3874274" cy="2749176"/>
          </a:xfrm>
          <a:prstGeom prst="rect">
            <a:avLst/>
          </a:prstGeom>
          <a:noFill/>
          <a:ln>
            <a:noFill/>
          </a:ln>
        </p:spPr>
      </p:pic>
      <p:pic>
        <p:nvPicPr>
          <p:cNvPr id="433" name="Google Shape;433;p46"/>
          <p:cNvPicPr preferRelativeResize="0"/>
          <p:nvPr/>
        </p:nvPicPr>
        <p:blipFill>
          <a:blip r:embed="rId4">
            <a:alphaModFix/>
          </a:blip>
          <a:stretch>
            <a:fillRect/>
          </a:stretch>
        </p:blipFill>
        <p:spPr>
          <a:xfrm>
            <a:off x="4960525" y="2305924"/>
            <a:ext cx="3991524" cy="2832176"/>
          </a:xfrm>
          <a:prstGeom prst="rect">
            <a:avLst/>
          </a:prstGeom>
          <a:noFill/>
          <a:ln>
            <a:noFill/>
          </a:ln>
        </p:spPr>
      </p:pic>
      <p:sp>
        <p:nvSpPr>
          <p:cNvPr id="434" name="Google Shape;434;p46"/>
          <p:cNvSpPr txBox="1"/>
          <p:nvPr/>
        </p:nvSpPr>
        <p:spPr>
          <a:xfrm>
            <a:off x="4971650" y="752513"/>
            <a:ext cx="4129500" cy="15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44A1"/>
                </a:solidFill>
                <a:latin typeface="Avenir"/>
                <a:ea typeface="Avenir"/>
                <a:cs typeface="Avenir"/>
                <a:sym typeface="Avenir"/>
              </a:rPr>
              <a:t>Top 5 Themes with the most revenue:</a:t>
            </a:r>
            <a:endParaRPr b="1">
              <a:solidFill>
                <a:srgbClr val="0944A1"/>
              </a:solidFill>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Star Wars: $125996</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The Lego ninjago movie: $68100</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Creator Expert: $65533</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City: $55887</a:t>
            </a:r>
            <a:endParaRPr sz="1300">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    Technic: $52968</a:t>
            </a:r>
            <a:endParaRPr sz="1300">
              <a:latin typeface="Avenir"/>
              <a:ea typeface="Avenir"/>
              <a:cs typeface="Avenir"/>
              <a:sym typeface="Avenir"/>
            </a:endParaRPr>
          </a:p>
        </p:txBody>
      </p:sp>
      <p:sp>
        <p:nvSpPr>
          <p:cNvPr id="435" name="Google Shape;435;p46"/>
          <p:cNvSpPr txBox="1"/>
          <p:nvPr/>
        </p:nvSpPr>
        <p:spPr>
          <a:xfrm>
            <a:off x="402325" y="3173125"/>
            <a:ext cx="46728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44A1"/>
                </a:solidFill>
                <a:latin typeface="Avenir"/>
                <a:ea typeface="Avenir"/>
                <a:cs typeface="Avenir"/>
                <a:sym typeface="Avenir"/>
              </a:rPr>
              <a:t>Top 5 Themes with the most sales number:</a:t>
            </a:r>
            <a:endParaRPr b="1">
              <a:solidFill>
                <a:srgbClr val="0944A1"/>
              </a:solidFill>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Star Wars: 1377; Duplo: 1166; City: 1092;</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Junior: 978; </a:t>
            </a:r>
            <a:r>
              <a:rPr lang="en">
                <a:solidFill>
                  <a:schemeClr val="dk1"/>
                </a:solidFill>
                <a:latin typeface="Avenir"/>
                <a:ea typeface="Avenir"/>
                <a:cs typeface="Avenir"/>
                <a:sym typeface="Avenir"/>
              </a:rPr>
              <a:t>The Lego ninjago movie: 796</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solidFill>
                <a:schemeClr val="dk1"/>
              </a:solidFill>
              <a:latin typeface="Avenir"/>
              <a:ea typeface="Avenir"/>
              <a:cs typeface="Avenir"/>
              <a:sym typeface="Avenir"/>
            </a:endParaRPr>
          </a:p>
        </p:txBody>
      </p:sp>
      <p:sp>
        <p:nvSpPr>
          <p:cNvPr id="436" name="Google Shape;436;p46"/>
          <p:cNvSpPr txBox="1"/>
          <p:nvPr/>
        </p:nvSpPr>
        <p:spPr>
          <a:xfrm>
            <a:off x="729350" y="4090750"/>
            <a:ext cx="4242300" cy="12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p:txBody>
      </p:sp>
      <p:grpSp>
        <p:nvGrpSpPr>
          <p:cNvPr id="437" name="Google Shape;437;p46"/>
          <p:cNvGrpSpPr/>
          <p:nvPr/>
        </p:nvGrpSpPr>
        <p:grpSpPr>
          <a:xfrm>
            <a:off x="-12" y="4055650"/>
            <a:ext cx="4909225" cy="958800"/>
            <a:chOff x="108850" y="4055650"/>
            <a:chExt cx="4909225" cy="958800"/>
          </a:xfrm>
        </p:grpSpPr>
        <p:pic>
          <p:nvPicPr>
            <p:cNvPr id="438" name="Google Shape;438;p46"/>
            <p:cNvPicPr preferRelativeResize="0"/>
            <p:nvPr/>
          </p:nvPicPr>
          <p:blipFill rotWithShape="1">
            <a:blip r:embed="rId5">
              <a:alphaModFix/>
            </a:blip>
            <a:srcRect b="16395" l="17024" r="19334" t="15433"/>
            <a:stretch/>
          </p:blipFill>
          <p:spPr>
            <a:xfrm>
              <a:off x="108850" y="4340888"/>
              <a:ext cx="465625" cy="388325"/>
            </a:xfrm>
            <a:prstGeom prst="rect">
              <a:avLst/>
            </a:prstGeom>
            <a:noFill/>
            <a:ln>
              <a:noFill/>
            </a:ln>
          </p:spPr>
        </p:pic>
        <p:sp>
          <p:nvSpPr>
            <p:cNvPr id="439" name="Google Shape;439;p46"/>
            <p:cNvSpPr/>
            <p:nvPr/>
          </p:nvSpPr>
          <p:spPr>
            <a:xfrm>
              <a:off x="574475" y="4055650"/>
              <a:ext cx="4443600" cy="95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Star Wars:the most popular theme</a:t>
              </a:r>
              <a:endParaRPr>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Duplo: high sales number,lower price (for age 1-5)</a:t>
              </a:r>
              <a:endParaRPr>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The Lego ninjago movie: </a:t>
              </a:r>
              <a:endParaRPr>
                <a:solidFill>
                  <a:schemeClr val="dk1"/>
                </a:solidFill>
                <a:latin typeface="Avenir"/>
                <a:ea typeface="Avenir"/>
                <a:cs typeface="Avenir"/>
                <a:sym typeface="Avenir"/>
              </a:endParaRPr>
            </a:p>
            <a:p>
              <a:pPr indent="0" lvl="0" marL="0" rtl="0" algn="l">
                <a:spcBef>
                  <a:spcPts val="0"/>
                </a:spcBef>
                <a:spcAft>
                  <a:spcPts val="0"/>
                </a:spcAft>
                <a:buNone/>
              </a:pPr>
              <a:r>
                <a:rPr lang="en">
                  <a:solidFill>
                    <a:schemeClr val="dk1"/>
                  </a:solidFill>
                  <a:latin typeface="Avenir"/>
                  <a:ea typeface="Avenir"/>
                  <a:cs typeface="Avenir"/>
                  <a:sym typeface="Avenir"/>
                </a:rPr>
                <a:t>Higher price, low sales numbers (for age 8 or older)</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idx="4294967295" type="body"/>
          </p:nvPr>
        </p:nvSpPr>
        <p:spPr>
          <a:xfrm>
            <a:off x="440925" y="3332325"/>
            <a:ext cx="4718400" cy="10737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b="1" lang="en" sz="1300">
                <a:solidFill>
                  <a:srgbClr val="0944A1"/>
                </a:solidFill>
              </a:rPr>
              <a:t>Top themes (number of each reviewed difficulty level)</a:t>
            </a:r>
            <a:endParaRPr b="1" sz="1300">
              <a:solidFill>
                <a:srgbClr val="0944A1"/>
              </a:solidFill>
            </a:endParaRPr>
          </a:p>
          <a:p>
            <a:pPr indent="0" lvl="0" marL="0" rtl="0" algn="l">
              <a:lnSpc>
                <a:spcPct val="100000"/>
              </a:lnSpc>
              <a:spcBef>
                <a:spcPts val="800"/>
              </a:spcBef>
              <a:spcAft>
                <a:spcPts val="0"/>
              </a:spcAft>
              <a:buNone/>
            </a:pPr>
            <a:r>
              <a:rPr lang="en" sz="1200"/>
              <a:t>Star wars: easy &gt; average &gt; challenging</a:t>
            </a:r>
            <a:br>
              <a:rPr lang="en" sz="1200"/>
            </a:br>
            <a:r>
              <a:rPr lang="en" sz="1200"/>
              <a:t>City: easy &gt; average &gt; very easy</a:t>
            </a:r>
            <a:endParaRPr sz="1200"/>
          </a:p>
          <a:p>
            <a:pPr indent="0" lvl="0" marL="0" rtl="0" algn="l">
              <a:lnSpc>
                <a:spcPct val="100000"/>
              </a:lnSpc>
              <a:spcBef>
                <a:spcPts val="800"/>
              </a:spcBef>
              <a:spcAft>
                <a:spcPts val="0"/>
              </a:spcAft>
              <a:buNone/>
            </a:pPr>
            <a:br>
              <a:rPr lang="en" sz="1300"/>
            </a:br>
            <a:endParaRPr sz="1300"/>
          </a:p>
        </p:txBody>
      </p:sp>
      <p:sp>
        <p:nvSpPr>
          <p:cNvPr id="445" name="Google Shape;445;p47"/>
          <p:cNvSpPr txBox="1"/>
          <p:nvPr>
            <p:ph idx="4294967295" type="body"/>
          </p:nvPr>
        </p:nvSpPr>
        <p:spPr>
          <a:xfrm>
            <a:off x="241725" y="89950"/>
            <a:ext cx="5751600" cy="542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n" sz="2000"/>
              <a:t>Difficulty Level &amp; Play Star Rating for Theme</a:t>
            </a:r>
            <a:endParaRPr b="1" sz="2000"/>
          </a:p>
          <a:p>
            <a:pPr indent="0" lvl="0" marL="0" rtl="0" algn="l">
              <a:spcBef>
                <a:spcPts val="800"/>
              </a:spcBef>
              <a:spcAft>
                <a:spcPts val="0"/>
              </a:spcAft>
              <a:buNone/>
            </a:pPr>
            <a:r>
              <a:t/>
            </a:r>
            <a:endParaRPr b="1" sz="2000"/>
          </a:p>
        </p:txBody>
      </p:sp>
      <p:sp>
        <p:nvSpPr>
          <p:cNvPr id="446" name="Google Shape;446;p47"/>
          <p:cNvSpPr txBox="1"/>
          <p:nvPr/>
        </p:nvSpPr>
        <p:spPr>
          <a:xfrm>
            <a:off x="4466175" y="3457225"/>
            <a:ext cx="2935200" cy="13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447" name="Google Shape;447;p47"/>
          <p:cNvSpPr txBox="1"/>
          <p:nvPr>
            <p:ph idx="4294967295" type="body"/>
          </p:nvPr>
        </p:nvSpPr>
        <p:spPr>
          <a:xfrm>
            <a:off x="4770338" y="3332325"/>
            <a:ext cx="4137300" cy="12900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b="1" lang="en" sz="1300">
                <a:solidFill>
                  <a:srgbClr val="0944A1"/>
                </a:solidFill>
              </a:rPr>
              <a:t>Top themes (number of review/play star rating)</a:t>
            </a:r>
            <a:endParaRPr b="1" sz="1300">
              <a:solidFill>
                <a:srgbClr val="0944A1"/>
              </a:solidFill>
            </a:endParaRPr>
          </a:p>
          <a:p>
            <a:pPr indent="0" lvl="0" marL="0" rtl="0" algn="l">
              <a:lnSpc>
                <a:spcPct val="100000"/>
              </a:lnSpc>
              <a:spcBef>
                <a:spcPts val="800"/>
              </a:spcBef>
              <a:spcAft>
                <a:spcPts val="0"/>
              </a:spcAft>
              <a:buNone/>
            </a:pPr>
            <a:r>
              <a:rPr lang="en" sz="1200"/>
              <a:t>Star wars: high number, comparatively low rating (4.315)</a:t>
            </a:r>
            <a:br>
              <a:rPr lang="en" sz="1200"/>
            </a:br>
            <a:r>
              <a:rPr lang="en" sz="1200"/>
              <a:t>City: high number, comparatively low rating (4.385)</a:t>
            </a:r>
            <a:endParaRPr sz="1200"/>
          </a:p>
          <a:p>
            <a:pPr indent="0" lvl="0" marL="0" rtl="0" algn="l">
              <a:lnSpc>
                <a:spcPct val="100000"/>
              </a:lnSpc>
              <a:spcBef>
                <a:spcPts val="800"/>
              </a:spcBef>
              <a:spcAft>
                <a:spcPts val="0"/>
              </a:spcAft>
              <a:buNone/>
            </a:pPr>
            <a:r>
              <a:t/>
            </a:r>
            <a:endParaRPr sz="1200"/>
          </a:p>
          <a:p>
            <a:pPr indent="0" lvl="0" marL="0" rtl="0" algn="l">
              <a:lnSpc>
                <a:spcPct val="100000"/>
              </a:lnSpc>
              <a:spcBef>
                <a:spcPts val="800"/>
              </a:spcBef>
              <a:spcAft>
                <a:spcPts val="0"/>
              </a:spcAft>
              <a:buClr>
                <a:schemeClr val="dk1"/>
              </a:buClr>
              <a:buSzPts val="1100"/>
              <a:buFont typeface="Arial"/>
              <a:buNone/>
            </a:pPr>
            <a:r>
              <a:t/>
            </a:r>
            <a:endParaRPr sz="1300"/>
          </a:p>
          <a:p>
            <a:pPr indent="0" lvl="0" marL="0" rtl="0" algn="l">
              <a:lnSpc>
                <a:spcPct val="100000"/>
              </a:lnSpc>
              <a:spcBef>
                <a:spcPts val="800"/>
              </a:spcBef>
              <a:spcAft>
                <a:spcPts val="0"/>
              </a:spcAft>
              <a:buNone/>
            </a:pPr>
            <a:r>
              <a:t/>
            </a:r>
            <a:endParaRPr sz="1300"/>
          </a:p>
          <a:p>
            <a:pPr indent="0" lvl="0" marL="0" rtl="0" algn="l">
              <a:lnSpc>
                <a:spcPct val="100000"/>
              </a:lnSpc>
              <a:spcBef>
                <a:spcPts val="800"/>
              </a:spcBef>
              <a:spcAft>
                <a:spcPts val="0"/>
              </a:spcAft>
              <a:buNone/>
            </a:pPr>
            <a:r>
              <a:t/>
            </a:r>
            <a:endParaRPr sz="1300"/>
          </a:p>
        </p:txBody>
      </p:sp>
      <p:sp>
        <p:nvSpPr>
          <p:cNvPr id="448" name="Google Shape;448;p47"/>
          <p:cNvSpPr txBox="1"/>
          <p:nvPr/>
        </p:nvSpPr>
        <p:spPr>
          <a:xfrm>
            <a:off x="935425" y="4263800"/>
            <a:ext cx="7534800" cy="9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Avenir"/>
              <a:ea typeface="Avenir"/>
              <a:cs typeface="Avenir"/>
              <a:sym typeface="Avenir"/>
            </a:endParaRPr>
          </a:p>
        </p:txBody>
      </p:sp>
      <p:pic>
        <p:nvPicPr>
          <p:cNvPr id="449" name="Google Shape;449;p47"/>
          <p:cNvPicPr preferRelativeResize="0"/>
          <p:nvPr/>
        </p:nvPicPr>
        <p:blipFill>
          <a:blip r:embed="rId3">
            <a:alphaModFix/>
          </a:blip>
          <a:stretch>
            <a:fillRect/>
          </a:stretch>
        </p:blipFill>
        <p:spPr>
          <a:xfrm>
            <a:off x="4762413" y="693625"/>
            <a:ext cx="4069524" cy="2702027"/>
          </a:xfrm>
          <a:prstGeom prst="rect">
            <a:avLst/>
          </a:prstGeom>
          <a:noFill/>
          <a:ln>
            <a:noFill/>
          </a:ln>
        </p:spPr>
      </p:pic>
      <p:pic>
        <p:nvPicPr>
          <p:cNvPr id="450" name="Google Shape;450;p47"/>
          <p:cNvPicPr preferRelativeResize="0"/>
          <p:nvPr/>
        </p:nvPicPr>
        <p:blipFill>
          <a:blip r:embed="rId4">
            <a:alphaModFix/>
          </a:blip>
          <a:stretch>
            <a:fillRect/>
          </a:stretch>
        </p:blipFill>
        <p:spPr>
          <a:xfrm>
            <a:off x="667350" y="683700"/>
            <a:ext cx="3459049" cy="2717225"/>
          </a:xfrm>
          <a:prstGeom prst="rect">
            <a:avLst/>
          </a:prstGeom>
          <a:noFill/>
          <a:ln>
            <a:noFill/>
          </a:ln>
        </p:spPr>
      </p:pic>
      <p:grpSp>
        <p:nvGrpSpPr>
          <p:cNvPr id="451" name="Google Shape;451;p47"/>
          <p:cNvGrpSpPr/>
          <p:nvPr/>
        </p:nvGrpSpPr>
        <p:grpSpPr>
          <a:xfrm>
            <a:off x="241725" y="4274000"/>
            <a:ext cx="8665925" cy="793200"/>
            <a:chOff x="241725" y="4274000"/>
            <a:chExt cx="8665925" cy="793200"/>
          </a:xfrm>
        </p:grpSpPr>
        <p:sp>
          <p:nvSpPr>
            <p:cNvPr id="452" name="Google Shape;452;p47"/>
            <p:cNvSpPr/>
            <p:nvPr/>
          </p:nvSpPr>
          <p:spPr>
            <a:xfrm>
              <a:off x="779450" y="4274000"/>
              <a:ext cx="8128200" cy="79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Avenir"/>
                  <a:ea typeface="Avenir"/>
                  <a:cs typeface="Avenir"/>
                  <a:sym typeface="Avenir"/>
                </a:rPr>
                <a:t>Suggestion:</a:t>
              </a:r>
              <a:r>
                <a:rPr lang="en" sz="1300">
                  <a:solidFill>
                    <a:schemeClr val="dk1"/>
                  </a:solidFill>
                  <a:latin typeface="Avenir"/>
                  <a:ea typeface="Avenir"/>
                  <a:cs typeface="Avenir"/>
                  <a:sym typeface="Avenir"/>
                </a:rPr>
                <a:t> Some customers who buy top themes only because of the popularity and they found it is not worth playing at the end. Increase playability for popular themes and  apply marketing strategy to promote other niche themes. For example, Indoraptor Rampage at Lockwood Estate (high rating/low review number).</a:t>
              </a:r>
              <a:endParaRPr/>
            </a:p>
          </p:txBody>
        </p:sp>
        <p:pic>
          <p:nvPicPr>
            <p:cNvPr id="453" name="Google Shape;453;p47"/>
            <p:cNvPicPr preferRelativeResize="0"/>
            <p:nvPr/>
          </p:nvPicPr>
          <p:blipFill>
            <a:blip r:embed="rId5">
              <a:alphaModFix/>
            </a:blip>
            <a:stretch>
              <a:fillRect/>
            </a:stretch>
          </p:blipFill>
          <p:spPr>
            <a:xfrm>
              <a:off x="241725" y="4529250"/>
              <a:ext cx="425625" cy="3853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idx="4294967295" type="title"/>
          </p:nvPr>
        </p:nvSpPr>
        <p:spPr>
          <a:xfrm>
            <a:off x="3883275" y="255800"/>
            <a:ext cx="6088800" cy="556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2000"/>
              <a:t>Revenue &amp; Avg Price in Difficulty Level</a:t>
            </a:r>
            <a:endParaRPr b="1"/>
          </a:p>
        </p:txBody>
      </p:sp>
      <p:sp>
        <p:nvSpPr>
          <p:cNvPr id="459" name="Google Shape;459;p48"/>
          <p:cNvSpPr txBox="1"/>
          <p:nvPr>
            <p:ph idx="4294967295" type="body"/>
          </p:nvPr>
        </p:nvSpPr>
        <p:spPr>
          <a:xfrm>
            <a:off x="3883275" y="2469175"/>
            <a:ext cx="4484100" cy="556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2000"/>
              <a:t>Sales Numbers in </a:t>
            </a:r>
            <a:r>
              <a:rPr b="1" lang="en" sz="2000"/>
              <a:t>Difficulty Level</a:t>
            </a:r>
            <a:endParaRPr b="1" sz="2000"/>
          </a:p>
        </p:txBody>
      </p:sp>
      <p:pic>
        <p:nvPicPr>
          <p:cNvPr id="460" name="Google Shape;460;p48"/>
          <p:cNvPicPr preferRelativeResize="0"/>
          <p:nvPr/>
        </p:nvPicPr>
        <p:blipFill>
          <a:blip r:embed="rId3">
            <a:alphaModFix/>
          </a:blip>
          <a:stretch>
            <a:fillRect/>
          </a:stretch>
        </p:blipFill>
        <p:spPr>
          <a:xfrm>
            <a:off x="414125" y="255800"/>
            <a:ext cx="3220276" cy="2872775"/>
          </a:xfrm>
          <a:prstGeom prst="rect">
            <a:avLst/>
          </a:prstGeom>
          <a:noFill/>
          <a:ln>
            <a:noFill/>
          </a:ln>
        </p:spPr>
      </p:pic>
      <p:pic>
        <p:nvPicPr>
          <p:cNvPr id="461" name="Google Shape;461;p48"/>
          <p:cNvPicPr preferRelativeResize="0"/>
          <p:nvPr/>
        </p:nvPicPr>
        <p:blipFill rotWithShape="1">
          <a:blip r:embed="rId4">
            <a:alphaModFix/>
          </a:blip>
          <a:srcRect b="0" l="1536" r="0" t="0"/>
          <a:stretch/>
        </p:blipFill>
        <p:spPr>
          <a:xfrm>
            <a:off x="630125" y="3025975"/>
            <a:ext cx="2467150" cy="2097199"/>
          </a:xfrm>
          <a:prstGeom prst="rect">
            <a:avLst/>
          </a:prstGeom>
          <a:noFill/>
          <a:ln>
            <a:noFill/>
          </a:ln>
        </p:spPr>
      </p:pic>
      <p:sp>
        <p:nvSpPr>
          <p:cNvPr id="462" name="Google Shape;462;p48"/>
          <p:cNvSpPr txBox="1"/>
          <p:nvPr/>
        </p:nvSpPr>
        <p:spPr>
          <a:xfrm>
            <a:off x="3883275" y="754675"/>
            <a:ext cx="50850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44A1"/>
                </a:solidFill>
                <a:latin typeface="Avenir"/>
                <a:ea typeface="Avenir"/>
                <a:cs typeface="Avenir"/>
                <a:sym typeface="Avenir"/>
              </a:rPr>
              <a:t>From the 1st bar chart</a:t>
            </a:r>
            <a:r>
              <a:rPr b="1" lang="en">
                <a:latin typeface="Avenir"/>
                <a:ea typeface="Avenir"/>
                <a:cs typeface="Avenir"/>
                <a:sym typeface="Avenir"/>
              </a:rPr>
              <a:t>:</a:t>
            </a:r>
            <a:endParaRPr b="1">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Average level and challenging level earn the most revenue</a:t>
            </a:r>
            <a:endParaRPr sz="1300">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b="1" lang="en">
                <a:solidFill>
                  <a:srgbClr val="0944A1"/>
                </a:solidFill>
                <a:latin typeface="Avenir"/>
                <a:ea typeface="Avenir"/>
                <a:cs typeface="Avenir"/>
                <a:sym typeface="Avenir"/>
              </a:rPr>
              <a:t>From the 2rd bar chart</a:t>
            </a:r>
            <a:r>
              <a:rPr b="1" lang="en">
                <a:latin typeface="Avenir"/>
                <a:ea typeface="Avenir"/>
                <a:cs typeface="Avenir"/>
                <a:sym typeface="Avenir"/>
              </a:rPr>
              <a:t>:</a:t>
            </a:r>
            <a:endParaRPr b="1">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The average price for Challenging level is almost the same as the average price for very challenging level</a:t>
            </a:r>
            <a:endParaRPr sz="1300">
              <a:latin typeface="Avenir"/>
              <a:ea typeface="Avenir"/>
              <a:cs typeface="Avenir"/>
              <a:sym typeface="Avenir"/>
            </a:endParaRPr>
          </a:p>
        </p:txBody>
      </p:sp>
      <p:sp>
        <p:nvSpPr>
          <p:cNvPr id="463" name="Google Shape;463;p48"/>
          <p:cNvSpPr txBox="1"/>
          <p:nvPr/>
        </p:nvSpPr>
        <p:spPr>
          <a:xfrm>
            <a:off x="3883275" y="2982050"/>
            <a:ext cx="5024100" cy="18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44A1"/>
                </a:solidFill>
                <a:latin typeface="Avenir"/>
                <a:ea typeface="Avenir"/>
                <a:cs typeface="Avenir"/>
                <a:sym typeface="Avenir"/>
              </a:rPr>
              <a:t>From the review_sales number graph</a:t>
            </a:r>
            <a:r>
              <a:rPr b="1" lang="en">
                <a:latin typeface="Avenir"/>
                <a:ea typeface="Avenir"/>
                <a:cs typeface="Avenir"/>
                <a:sym typeface="Avenir"/>
              </a:rPr>
              <a:t>:</a:t>
            </a:r>
            <a:endParaRPr b="1">
              <a:latin typeface="Avenir"/>
              <a:ea typeface="Avenir"/>
              <a:cs typeface="Avenir"/>
              <a:sym typeface="Avenir"/>
            </a:endParaRPr>
          </a:p>
          <a:p>
            <a:pPr indent="0" lvl="0" marL="0" rtl="0" algn="l">
              <a:spcBef>
                <a:spcPts val="0"/>
              </a:spcBef>
              <a:spcAft>
                <a:spcPts val="0"/>
              </a:spcAft>
              <a:buNone/>
            </a:pPr>
            <a:r>
              <a:rPr lang="en" sz="1300">
                <a:latin typeface="Avenir"/>
                <a:ea typeface="Avenir"/>
                <a:cs typeface="Avenir"/>
                <a:sym typeface="Avenir"/>
              </a:rPr>
              <a:t>The sales number of easy level and average level rank 1st and 2rd while challenging level only sold 1058 sets in total.</a:t>
            </a:r>
            <a:endParaRPr sz="1300">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t/>
            </a:r>
            <a:endParaRPr sz="1300">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grpSp>
        <p:nvGrpSpPr>
          <p:cNvPr id="464" name="Google Shape;464;p48"/>
          <p:cNvGrpSpPr/>
          <p:nvPr/>
        </p:nvGrpSpPr>
        <p:grpSpPr>
          <a:xfrm>
            <a:off x="3486599" y="3941900"/>
            <a:ext cx="5320251" cy="1077000"/>
            <a:chOff x="3486599" y="3941900"/>
            <a:chExt cx="5320251" cy="1077000"/>
          </a:xfrm>
        </p:grpSpPr>
        <p:sp>
          <p:nvSpPr>
            <p:cNvPr id="465" name="Google Shape;465;p48"/>
            <p:cNvSpPr/>
            <p:nvPr/>
          </p:nvSpPr>
          <p:spPr>
            <a:xfrm>
              <a:off x="4227650" y="3941900"/>
              <a:ext cx="4579200" cy="10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944A1"/>
                  </a:solidFill>
                  <a:latin typeface="Avenir"/>
                  <a:ea typeface="Avenir"/>
                  <a:cs typeface="Avenir"/>
                  <a:sym typeface="Avenir"/>
                </a:rPr>
                <a:t>Compared with bar charts:</a:t>
              </a:r>
              <a:endParaRPr b="1">
                <a:solidFill>
                  <a:srgbClr val="0944A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300">
                  <a:solidFill>
                    <a:schemeClr val="dk1"/>
                  </a:solidFill>
                  <a:latin typeface="Avenir"/>
                  <a:ea typeface="Avenir"/>
                  <a:cs typeface="Avenir"/>
                  <a:sym typeface="Avenir"/>
                </a:rPr>
                <a:t>If Lego group has a high profit margin in challenging level sets, one suggestion is that they can increase the production of challenging level sets to earn more profits.</a:t>
              </a:r>
              <a:endParaRPr/>
            </a:p>
          </p:txBody>
        </p:sp>
        <p:pic>
          <p:nvPicPr>
            <p:cNvPr id="466" name="Google Shape;466;p48"/>
            <p:cNvPicPr preferRelativeResize="0"/>
            <p:nvPr/>
          </p:nvPicPr>
          <p:blipFill>
            <a:blip r:embed="rId5">
              <a:alphaModFix/>
            </a:blip>
            <a:stretch>
              <a:fillRect/>
            </a:stretch>
          </p:blipFill>
          <p:spPr>
            <a:xfrm>
              <a:off x="3486599" y="4226525"/>
              <a:ext cx="590500" cy="5077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Price Analysis</a:t>
            </a:r>
            <a:endParaRPr/>
          </a:p>
        </p:txBody>
      </p:sp>
      <p:sp>
        <p:nvSpPr>
          <p:cNvPr id="472" name="Google Shape;472;p49"/>
          <p:cNvSpPr txBox="1"/>
          <p:nvPr>
            <p:ph idx="1" type="body"/>
          </p:nvPr>
        </p:nvSpPr>
        <p:spPr>
          <a:xfrm>
            <a:off x="624175" y="1433550"/>
            <a:ext cx="3668400" cy="2808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solidFill>
                  <a:srgbClr val="0944A1"/>
                </a:solidFill>
              </a:rPr>
              <a:t>Highly corrected pairs</a:t>
            </a:r>
            <a:endParaRPr b="1" sz="1500">
              <a:solidFill>
                <a:srgbClr val="0944A1"/>
              </a:solidFill>
            </a:endParaRPr>
          </a:p>
          <a:p>
            <a:pPr indent="-311150" lvl="0" marL="457200" rtl="0" algn="l">
              <a:spcBef>
                <a:spcPts val="800"/>
              </a:spcBef>
              <a:spcAft>
                <a:spcPts val="0"/>
              </a:spcAft>
              <a:buSzPts val="1300"/>
              <a:buChar char="•"/>
            </a:pPr>
            <a:r>
              <a:rPr lang="en" sz="1300"/>
              <a:t>list_price vs. piece_count </a:t>
            </a:r>
            <a:endParaRPr sz="1300"/>
          </a:p>
          <a:p>
            <a:pPr indent="-311150" lvl="0" marL="457200" rtl="0" algn="l">
              <a:spcBef>
                <a:spcPts val="0"/>
              </a:spcBef>
              <a:spcAft>
                <a:spcPts val="0"/>
              </a:spcAft>
              <a:buSzPts val="1300"/>
              <a:buChar char="•"/>
            </a:pPr>
            <a:r>
              <a:rPr lang="en" sz="1300"/>
              <a:t>play_star_rating vs. star_rating </a:t>
            </a:r>
            <a:endParaRPr sz="1300"/>
          </a:p>
          <a:p>
            <a:pPr indent="-311150" lvl="0" marL="457200" rtl="0" algn="l">
              <a:spcBef>
                <a:spcPts val="0"/>
              </a:spcBef>
              <a:spcAft>
                <a:spcPts val="0"/>
              </a:spcAft>
              <a:buSzPts val="1300"/>
              <a:buChar char="•"/>
            </a:pPr>
            <a:r>
              <a:rPr lang="en" sz="1300"/>
              <a:t>star_rating vs. val_star_rating</a:t>
            </a:r>
            <a:endParaRPr sz="1300"/>
          </a:p>
          <a:p>
            <a:pPr indent="0" lvl="0" marL="0" rtl="0" algn="l">
              <a:spcBef>
                <a:spcPts val="800"/>
              </a:spcBef>
              <a:spcAft>
                <a:spcPts val="0"/>
              </a:spcAft>
              <a:buNone/>
            </a:pPr>
            <a:r>
              <a:t/>
            </a:r>
            <a:endParaRPr sz="1400"/>
          </a:p>
        </p:txBody>
      </p:sp>
      <p:pic>
        <p:nvPicPr>
          <p:cNvPr id="473" name="Google Shape;473;p49"/>
          <p:cNvPicPr preferRelativeResize="0"/>
          <p:nvPr/>
        </p:nvPicPr>
        <p:blipFill>
          <a:blip r:embed="rId3">
            <a:alphaModFix/>
          </a:blip>
          <a:stretch>
            <a:fillRect/>
          </a:stretch>
        </p:blipFill>
        <p:spPr>
          <a:xfrm>
            <a:off x="470300" y="2571750"/>
            <a:ext cx="4274533" cy="2571750"/>
          </a:xfrm>
          <a:prstGeom prst="rect">
            <a:avLst/>
          </a:prstGeom>
          <a:noFill/>
          <a:ln>
            <a:noFill/>
          </a:ln>
        </p:spPr>
      </p:pic>
      <p:pic>
        <p:nvPicPr>
          <p:cNvPr id="474" name="Google Shape;474;p49"/>
          <p:cNvPicPr preferRelativeResize="0"/>
          <p:nvPr/>
        </p:nvPicPr>
        <p:blipFill rotWithShape="1">
          <a:blip r:embed="rId4">
            <a:alphaModFix/>
          </a:blip>
          <a:srcRect b="5096" l="0" r="0" t="0"/>
          <a:stretch/>
        </p:blipFill>
        <p:spPr>
          <a:xfrm>
            <a:off x="5603375" y="2987750"/>
            <a:ext cx="2411175" cy="2045850"/>
          </a:xfrm>
          <a:prstGeom prst="rect">
            <a:avLst/>
          </a:prstGeom>
          <a:noFill/>
          <a:ln>
            <a:noFill/>
          </a:ln>
        </p:spPr>
      </p:pic>
      <p:sp>
        <p:nvSpPr>
          <p:cNvPr id="475" name="Google Shape;475;p49"/>
          <p:cNvSpPr txBox="1"/>
          <p:nvPr/>
        </p:nvSpPr>
        <p:spPr>
          <a:xfrm>
            <a:off x="5157275" y="1433550"/>
            <a:ext cx="3203100" cy="18756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800"/>
              </a:spcBef>
              <a:spcAft>
                <a:spcPts val="0"/>
              </a:spcAft>
              <a:buClr>
                <a:schemeClr val="dk1"/>
              </a:buClr>
              <a:buSzPts val="1100"/>
              <a:buFont typeface="Arial"/>
              <a:buNone/>
            </a:pPr>
            <a:r>
              <a:rPr b="1" lang="en" sz="1500">
                <a:solidFill>
                  <a:srgbClr val="0944A1"/>
                </a:solidFill>
                <a:latin typeface="Avenir"/>
                <a:ea typeface="Avenir"/>
                <a:cs typeface="Avenir"/>
                <a:sym typeface="Avenir"/>
              </a:rPr>
              <a:t>Customer age distribution</a:t>
            </a:r>
            <a:endParaRPr b="1" sz="1500">
              <a:solidFill>
                <a:srgbClr val="0944A1"/>
              </a:solidFill>
              <a:latin typeface="Avenir"/>
              <a:ea typeface="Avenir"/>
              <a:cs typeface="Avenir"/>
              <a:sym typeface="Avenir"/>
            </a:endParaRPr>
          </a:p>
          <a:p>
            <a:pPr indent="-311150" lvl="0" marL="457200" rtl="0" algn="l">
              <a:lnSpc>
                <a:spcPct val="110000"/>
              </a:lnSpc>
              <a:spcBef>
                <a:spcPts val="800"/>
              </a:spcBef>
              <a:spcAft>
                <a:spcPts val="0"/>
              </a:spcAft>
              <a:buClr>
                <a:schemeClr val="dk1"/>
              </a:buClr>
              <a:buSzPts val="1300"/>
              <a:buChar char="•"/>
            </a:pPr>
            <a:r>
              <a:rPr lang="en" sz="1300">
                <a:solidFill>
                  <a:schemeClr val="dk1"/>
                </a:solidFill>
                <a:latin typeface="Avenir"/>
                <a:ea typeface="Avenir"/>
                <a:cs typeface="Avenir"/>
                <a:sym typeface="Avenir"/>
              </a:rPr>
              <a:t>Majority of the lego sets are designed for customers between age 6 - 10.</a:t>
            </a:r>
            <a:endParaRPr sz="1300">
              <a:solidFill>
                <a:schemeClr val="dk1"/>
              </a:solidFill>
              <a:latin typeface="Avenir"/>
              <a:ea typeface="Avenir"/>
              <a:cs typeface="Avenir"/>
              <a:sym typeface="Avenir"/>
            </a:endParaRPr>
          </a:p>
          <a:p>
            <a:pPr indent="-311150" lvl="0" marL="457200" rtl="0" algn="l">
              <a:lnSpc>
                <a:spcPct val="110000"/>
              </a:lnSpc>
              <a:spcBef>
                <a:spcPts val="0"/>
              </a:spcBef>
              <a:spcAft>
                <a:spcPts val="0"/>
              </a:spcAft>
              <a:buClr>
                <a:schemeClr val="dk1"/>
              </a:buClr>
              <a:buSzPts val="1300"/>
              <a:buChar char="•"/>
            </a:pPr>
            <a:r>
              <a:rPr lang="en" sz="1300">
                <a:solidFill>
                  <a:schemeClr val="dk1"/>
                </a:solidFill>
                <a:latin typeface="Avenir"/>
                <a:ea typeface="Avenir"/>
                <a:cs typeface="Avenir"/>
                <a:sym typeface="Avenir"/>
              </a:rPr>
              <a:t>Small proportion for 16 +</a:t>
            </a:r>
            <a:endParaRPr sz="130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Modeling</a:t>
            </a:r>
            <a:endParaRPr/>
          </a:p>
        </p:txBody>
      </p:sp>
      <p:sp>
        <p:nvSpPr>
          <p:cNvPr id="481" name="Google Shape;481;p50"/>
          <p:cNvSpPr txBox="1"/>
          <p:nvPr>
            <p:ph idx="1" type="body"/>
          </p:nvPr>
        </p:nvSpPr>
        <p:spPr>
          <a:xfrm>
            <a:off x="525675" y="1638600"/>
            <a:ext cx="3676800" cy="16005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Create dummy variables for categorical variables</a:t>
            </a:r>
            <a:endParaRPr sz="1400"/>
          </a:p>
          <a:p>
            <a:pPr indent="-317500" lvl="0" marL="457200" rtl="0" algn="l">
              <a:spcBef>
                <a:spcPts val="0"/>
              </a:spcBef>
              <a:spcAft>
                <a:spcPts val="0"/>
              </a:spcAft>
              <a:buSzPts val="1400"/>
              <a:buChar char="•"/>
            </a:pPr>
            <a:r>
              <a:rPr lang="en" sz="1400"/>
              <a:t>Train: 70% Test: 30%</a:t>
            </a:r>
            <a:endParaRPr sz="1400"/>
          </a:p>
          <a:p>
            <a:pPr indent="-317500" lvl="0" marL="457200" rtl="0" algn="l">
              <a:spcBef>
                <a:spcPts val="0"/>
              </a:spcBef>
              <a:spcAft>
                <a:spcPts val="0"/>
              </a:spcAft>
              <a:buSzPts val="1400"/>
              <a:buChar char="•"/>
            </a:pPr>
            <a:r>
              <a:rPr lang="en" sz="1400"/>
              <a:t>Backward stepwise selection </a:t>
            </a:r>
            <a:endParaRPr sz="1400"/>
          </a:p>
          <a:p>
            <a:pPr indent="-317500" lvl="0" marL="457200" rtl="0" algn="l">
              <a:spcBef>
                <a:spcPts val="0"/>
              </a:spcBef>
              <a:spcAft>
                <a:spcPts val="0"/>
              </a:spcAft>
              <a:buSzPts val="1400"/>
              <a:buChar char="•"/>
            </a:pPr>
            <a:r>
              <a:rPr lang="en" sz="1400"/>
              <a:t>Model performance: adjusted R</a:t>
            </a:r>
            <a:r>
              <a:rPr baseline="30000" lang="en" sz="1400"/>
              <a:t>2 </a:t>
            </a:r>
            <a:r>
              <a:rPr lang="en" sz="1400"/>
              <a:t>=0.7928</a:t>
            </a:r>
            <a:endParaRPr sz="1400"/>
          </a:p>
          <a:p>
            <a:pPr indent="0" lvl="0" marL="457200" rtl="0" algn="l">
              <a:spcBef>
                <a:spcPts val="800"/>
              </a:spcBef>
              <a:spcAft>
                <a:spcPts val="0"/>
              </a:spcAft>
              <a:buNone/>
            </a:pPr>
            <a:r>
              <a:t/>
            </a:r>
            <a:endParaRPr sz="1500"/>
          </a:p>
          <a:p>
            <a:pPr indent="0" lvl="0" marL="457200" rtl="0" algn="l">
              <a:spcBef>
                <a:spcPts val="800"/>
              </a:spcBef>
              <a:spcAft>
                <a:spcPts val="0"/>
              </a:spcAft>
              <a:buNone/>
            </a:pPr>
            <a:r>
              <a:t/>
            </a:r>
            <a:endParaRPr sz="1500"/>
          </a:p>
        </p:txBody>
      </p:sp>
      <p:pic>
        <p:nvPicPr>
          <p:cNvPr id="482" name="Google Shape;482;p50"/>
          <p:cNvPicPr preferRelativeResize="0"/>
          <p:nvPr/>
        </p:nvPicPr>
        <p:blipFill>
          <a:blip r:embed="rId3">
            <a:alphaModFix/>
          </a:blip>
          <a:stretch>
            <a:fillRect/>
          </a:stretch>
        </p:blipFill>
        <p:spPr>
          <a:xfrm>
            <a:off x="4640838" y="1582775"/>
            <a:ext cx="4088225" cy="1050475"/>
          </a:xfrm>
          <a:prstGeom prst="rect">
            <a:avLst/>
          </a:prstGeom>
          <a:noFill/>
          <a:ln>
            <a:noFill/>
          </a:ln>
        </p:spPr>
      </p:pic>
      <p:pic>
        <p:nvPicPr>
          <p:cNvPr id="483" name="Google Shape;483;p50"/>
          <p:cNvPicPr preferRelativeResize="0"/>
          <p:nvPr/>
        </p:nvPicPr>
        <p:blipFill>
          <a:blip r:embed="rId4">
            <a:alphaModFix/>
          </a:blip>
          <a:stretch>
            <a:fillRect/>
          </a:stretch>
        </p:blipFill>
        <p:spPr>
          <a:xfrm>
            <a:off x="4846550" y="2633250"/>
            <a:ext cx="3676800" cy="2462500"/>
          </a:xfrm>
          <a:prstGeom prst="rect">
            <a:avLst/>
          </a:prstGeom>
          <a:noFill/>
          <a:ln>
            <a:noFill/>
          </a:ln>
        </p:spPr>
      </p:pic>
      <p:sp>
        <p:nvSpPr>
          <p:cNvPr id="484" name="Google Shape;484;p50"/>
          <p:cNvSpPr txBox="1"/>
          <p:nvPr/>
        </p:nvSpPr>
        <p:spPr>
          <a:xfrm>
            <a:off x="1044650" y="3349250"/>
            <a:ext cx="4417800" cy="18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grpSp>
        <p:nvGrpSpPr>
          <p:cNvPr id="485" name="Google Shape;485;p50"/>
          <p:cNvGrpSpPr/>
          <p:nvPr/>
        </p:nvGrpSpPr>
        <p:grpSpPr>
          <a:xfrm>
            <a:off x="614025" y="3309875"/>
            <a:ext cx="4026825" cy="1769400"/>
            <a:chOff x="614025" y="3309875"/>
            <a:chExt cx="4026825" cy="1769400"/>
          </a:xfrm>
        </p:grpSpPr>
        <p:pic>
          <p:nvPicPr>
            <p:cNvPr id="486" name="Google Shape;486;p50"/>
            <p:cNvPicPr preferRelativeResize="0"/>
            <p:nvPr/>
          </p:nvPicPr>
          <p:blipFill>
            <a:blip r:embed="rId5">
              <a:alphaModFix/>
            </a:blip>
            <a:stretch>
              <a:fillRect/>
            </a:stretch>
          </p:blipFill>
          <p:spPr>
            <a:xfrm>
              <a:off x="614025" y="3798126"/>
              <a:ext cx="754225" cy="675650"/>
            </a:xfrm>
            <a:prstGeom prst="rect">
              <a:avLst/>
            </a:prstGeom>
            <a:noFill/>
            <a:ln>
              <a:noFill/>
            </a:ln>
          </p:spPr>
        </p:pic>
        <p:sp>
          <p:nvSpPr>
            <p:cNvPr id="487" name="Google Shape;487;p50"/>
            <p:cNvSpPr/>
            <p:nvPr/>
          </p:nvSpPr>
          <p:spPr>
            <a:xfrm>
              <a:off x="1474950" y="3309875"/>
              <a:ext cx="3165900" cy="176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0000"/>
                </a:lnSpc>
                <a:spcBef>
                  <a:spcPts val="800"/>
                </a:spcBef>
                <a:spcAft>
                  <a:spcPts val="0"/>
                </a:spcAft>
                <a:buClr>
                  <a:schemeClr val="dk1"/>
                </a:buClr>
                <a:buSzPts val="1100"/>
                <a:buFont typeface="Arial"/>
                <a:buNone/>
              </a:pPr>
              <a:r>
                <a:rPr b="1" lang="en" sz="1500">
                  <a:solidFill>
                    <a:srgbClr val="0944A1"/>
                  </a:solidFill>
                  <a:latin typeface="Avenir"/>
                  <a:ea typeface="Avenir"/>
                  <a:cs typeface="Avenir"/>
                  <a:sym typeface="Avenir"/>
                </a:rPr>
                <a:t>Next step</a:t>
              </a:r>
              <a:endParaRPr sz="1500">
                <a:solidFill>
                  <a:schemeClr val="dk1"/>
                </a:solidFill>
                <a:latin typeface="Avenir"/>
                <a:ea typeface="Avenir"/>
                <a:cs typeface="Avenir"/>
                <a:sym typeface="Avenir"/>
              </a:endParaRPr>
            </a:p>
            <a:p>
              <a:pPr indent="0" lvl="0" marL="0" rtl="0" algn="l">
                <a:spcBef>
                  <a:spcPts val="800"/>
                </a:spcBef>
                <a:spcAft>
                  <a:spcPts val="0"/>
                </a:spcAft>
                <a:buClr>
                  <a:schemeClr val="dk1"/>
                </a:buClr>
                <a:buSzPts val="1100"/>
                <a:buFont typeface="Arial"/>
                <a:buNone/>
              </a:pPr>
              <a:r>
                <a:rPr lang="en">
                  <a:solidFill>
                    <a:schemeClr val="dk1"/>
                  </a:solidFill>
                  <a:latin typeface="Avenir"/>
                  <a:ea typeface="Avenir"/>
                  <a:cs typeface="Avenir"/>
                  <a:sym typeface="Avenir"/>
                </a:rPr>
                <a:t>Other models</a:t>
              </a:r>
              <a:endParaRPr>
                <a:solidFill>
                  <a:schemeClr val="dk1"/>
                </a:solidFill>
                <a:latin typeface="Avenir"/>
                <a:ea typeface="Avenir"/>
                <a:cs typeface="Avenir"/>
                <a:sym typeface="Avenir"/>
              </a:endParaRPr>
            </a:p>
            <a:p>
              <a:pPr indent="0" lvl="0" marL="0" rtl="0" algn="l">
                <a:spcBef>
                  <a:spcPts val="800"/>
                </a:spcBef>
                <a:spcAft>
                  <a:spcPts val="0"/>
                </a:spcAft>
                <a:buClr>
                  <a:schemeClr val="dk1"/>
                </a:buClr>
                <a:buSzPts val="1100"/>
                <a:buFont typeface="Arial"/>
                <a:buNone/>
              </a:pPr>
              <a:r>
                <a:rPr lang="en">
                  <a:solidFill>
                    <a:schemeClr val="dk1"/>
                  </a:solidFill>
                  <a:latin typeface="Avenir"/>
                  <a:ea typeface="Avenir"/>
                  <a:cs typeface="Avenir"/>
                  <a:sym typeface="Avenir"/>
                </a:rPr>
                <a:t>PCA analysis to reduce dimensionality</a:t>
              </a:r>
              <a:endParaRPr>
                <a:solidFill>
                  <a:schemeClr val="dk1"/>
                </a:solidFill>
                <a:latin typeface="Avenir"/>
                <a:ea typeface="Avenir"/>
                <a:cs typeface="Avenir"/>
                <a:sym typeface="Avenir"/>
              </a:endParaRPr>
            </a:p>
            <a:p>
              <a:pPr indent="0" lvl="0" marL="0" rtl="0" algn="l">
                <a:spcBef>
                  <a:spcPts val="800"/>
                </a:spcBef>
                <a:spcAft>
                  <a:spcPts val="0"/>
                </a:spcAft>
                <a:buClr>
                  <a:schemeClr val="dk1"/>
                </a:buClr>
                <a:buSzPts val="1100"/>
                <a:buFont typeface="Arial"/>
                <a:buNone/>
              </a:pPr>
              <a:r>
                <a:rPr lang="en">
                  <a:solidFill>
                    <a:schemeClr val="dk1"/>
                  </a:solidFill>
                  <a:latin typeface="Avenir"/>
                  <a:ea typeface="Avenir"/>
                  <a:cs typeface="Avenir"/>
                  <a:sym typeface="Avenir"/>
                </a:rPr>
                <a:t>Get more price related data to better understand price influencers</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Recommendation</a:t>
            </a:r>
            <a:endParaRPr/>
          </a:p>
        </p:txBody>
      </p:sp>
      <p:sp>
        <p:nvSpPr>
          <p:cNvPr id="493" name="Google Shape;493;p51"/>
          <p:cNvSpPr txBox="1"/>
          <p:nvPr>
            <p:ph idx="1" type="body"/>
          </p:nvPr>
        </p:nvSpPr>
        <p:spPr>
          <a:xfrm>
            <a:off x="497351" y="1831743"/>
            <a:ext cx="7626300" cy="2770800"/>
          </a:xfrm>
          <a:prstGeom prst="rect">
            <a:avLst/>
          </a:prstGeom>
        </p:spPr>
        <p:txBody>
          <a:bodyPr anchorCtr="0" anchor="t" bIns="34275" lIns="68575" spcFirstLastPara="1" rIns="68575" wrap="square" tIns="34275">
            <a:noAutofit/>
          </a:bodyPr>
          <a:lstStyle/>
          <a:p>
            <a:pPr indent="-292100" lvl="0" marL="457200" rtl="0" algn="l">
              <a:spcBef>
                <a:spcPts val="800"/>
              </a:spcBef>
              <a:spcAft>
                <a:spcPts val="0"/>
              </a:spcAft>
              <a:buSzPts val="1000"/>
              <a:buChar char="•"/>
            </a:pPr>
            <a:r>
              <a:rPr lang="en" sz="1700"/>
              <a:t>Explore Asian markets: fast growing area, include more relevant data</a:t>
            </a:r>
            <a:endParaRPr sz="1700"/>
          </a:p>
          <a:p>
            <a:pPr indent="-292100" lvl="0" marL="457200" rtl="0" algn="l">
              <a:spcBef>
                <a:spcPts val="0"/>
              </a:spcBef>
              <a:spcAft>
                <a:spcPts val="0"/>
              </a:spcAft>
              <a:buSzPts val="1000"/>
              <a:buChar char="•"/>
            </a:pPr>
            <a:r>
              <a:rPr lang="en" sz="1700"/>
              <a:t>Promote collaboration: popular IP(intellectual property), customer communities</a:t>
            </a:r>
            <a:endParaRPr sz="1700"/>
          </a:p>
          <a:p>
            <a:pPr indent="-292100" lvl="0" marL="457200" rtl="0" algn="l">
              <a:spcBef>
                <a:spcPts val="0"/>
              </a:spcBef>
              <a:spcAft>
                <a:spcPts val="0"/>
              </a:spcAft>
              <a:buSzPts val="1000"/>
              <a:buChar char="•"/>
            </a:pPr>
            <a:r>
              <a:rPr lang="en" sz="1700"/>
              <a:t>Improve popular product’s </a:t>
            </a:r>
            <a:r>
              <a:rPr lang="en" sz="1700"/>
              <a:t>playability </a:t>
            </a:r>
            <a:endParaRPr sz="1700"/>
          </a:p>
          <a:p>
            <a:pPr indent="-292100" lvl="0" marL="457200" rtl="0" algn="l">
              <a:spcBef>
                <a:spcPts val="0"/>
              </a:spcBef>
              <a:spcAft>
                <a:spcPts val="0"/>
              </a:spcAft>
              <a:buSzPts val="1000"/>
              <a:buChar char="•"/>
            </a:pPr>
            <a:r>
              <a:rPr lang="en" sz="1700"/>
              <a:t>Adjust production based on profit margin</a:t>
            </a:r>
            <a:endParaRPr sz="1700"/>
          </a:p>
          <a:p>
            <a:pPr indent="-292100" lvl="0" marL="457200" rtl="0" algn="l">
              <a:spcBef>
                <a:spcPts val="0"/>
              </a:spcBef>
              <a:spcAft>
                <a:spcPts val="0"/>
              </a:spcAft>
              <a:buSzPts val="1000"/>
              <a:buChar char="•"/>
            </a:pPr>
            <a:r>
              <a:rPr lang="en" sz="1700"/>
              <a:t>Grab the market trend </a:t>
            </a:r>
            <a:endParaRPr sz="1700"/>
          </a:p>
          <a:p>
            <a:pPr indent="0" lvl="0" marL="457200" rtl="0" algn="l">
              <a:spcBef>
                <a:spcPts val="800"/>
              </a:spcBef>
              <a:spcAft>
                <a:spcPts val="0"/>
              </a:spcAft>
              <a:buNone/>
            </a:pPr>
            <a:r>
              <a:t/>
            </a:r>
            <a:endParaRPr sz="1700"/>
          </a:p>
        </p:txBody>
      </p:sp>
      <p:pic>
        <p:nvPicPr>
          <p:cNvPr id="494" name="Google Shape;494;p51"/>
          <p:cNvPicPr preferRelativeResize="0"/>
          <p:nvPr/>
        </p:nvPicPr>
        <p:blipFill>
          <a:blip r:embed="rId3">
            <a:alphaModFix/>
          </a:blip>
          <a:stretch>
            <a:fillRect/>
          </a:stretch>
        </p:blipFill>
        <p:spPr>
          <a:xfrm>
            <a:off x="5072075" y="2778751"/>
            <a:ext cx="4071925" cy="222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txBox="1"/>
          <p:nvPr>
            <p:ph type="title"/>
          </p:nvPr>
        </p:nvSpPr>
        <p:spPr>
          <a:xfrm>
            <a:off x="809244" y="1453896"/>
            <a:ext cx="7632900" cy="2242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Content</a:t>
            </a:r>
            <a:endParaRPr/>
          </a:p>
        </p:txBody>
      </p:sp>
      <p:sp>
        <p:nvSpPr>
          <p:cNvPr id="174" name="Google Shape;174;p27"/>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Autofit/>
          </a:bodyPr>
          <a:lstStyle/>
          <a:p>
            <a:pPr indent="-317500" lvl="0" marL="457200" rtl="0" algn="l">
              <a:lnSpc>
                <a:spcPct val="150000"/>
              </a:lnSpc>
              <a:spcBef>
                <a:spcPts val="0"/>
              </a:spcBef>
              <a:spcAft>
                <a:spcPts val="0"/>
              </a:spcAft>
              <a:buSzPts val="1400"/>
              <a:buChar char="●"/>
            </a:pPr>
            <a:r>
              <a:rPr lang="en"/>
              <a:t>Executive Summary</a:t>
            </a:r>
            <a:endParaRPr/>
          </a:p>
          <a:p>
            <a:pPr indent="-317500" lvl="0" marL="457200" rtl="0" algn="l">
              <a:lnSpc>
                <a:spcPct val="150000"/>
              </a:lnSpc>
              <a:spcBef>
                <a:spcPts val="0"/>
              </a:spcBef>
              <a:spcAft>
                <a:spcPts val="0"/>
              </a:spcAft>
              <a:buSzPts val="1400"/>
              <a:buChar char="●"/>
            </a:pPr>
            <a:r>
              <a:rPr lang="en"/>
              <a:t>Business Use Case</a:t>
            </a:r>
            <a:endParaRPr/>
          </a:p>
          <a:p>
            <a:pPr indent="-317500" lvl="0" marL="457200" rtl="0" algn="l">
              <a:lnSpc>
                <a:spcPct val="150000"/>
              </a:lnSpc>
              <a:spcBef>
                <a:spcPts val="0"/>
              </a:spcBef>
              <a:spcAft>
                <a:spcPts val="0"/>
              </a:spcAft>
              <a:buSzPts val="1400"/>
              <a:buChar char="●"/>
            </a:pPr>
            <a:r>
              <a:rPr lang="en"/>
              <a:t>ETL &amp; Database Design</a:t>
            </a:r>
            <a:endParaRPr/>
          </a:p>
          <a:p>
            <a:pPr indent="-317500" lvl="0" marL="457200" rtl="0" algn="l">
              <a:lnSpc>
                <a:spcPct val="150000"/>
              </a:lnSpc>
              <a:spcBef>
                <a:spcPts val="0"/>
              </a:spcBef>
              <a:spcAft>
                <a:spcPts val="0"/>
              </a:spcAft>
              <a:buSzPts val="1400"/>
              <a:buChar char="●"/>
            </a:pPr>
            <a:r>
              <a:rPr lang="en"/>
              <a:t>Visualization &amp; Analysis</a:t>
            </a:r>
            <a:endParaRPr/>
          </a:p>
          <a:p>
            <a:pPr indent="-317500" lvl="0" marL="457200" rtl="0" algn="l">
              <a:lnSpc>
                <a:spcPct val="150000"/>
              </a:lnSpc>
              <a:spcBef>
                <a:spcPts val="0"/>
              </a:spcBef>
              <a:spcAft>
                <a:spcPts val="0"/>
              </a:spcAft>
              <a:buSzPts val="1400"/>
              <a:buChar char="●"/>
            </a:pPr>
            <a:r>
              <a:rPr lang="en"/>
              <a:t>Recommendations</a:t>
            </a:r>
            <a:endParaRPr/>
          </a:p>
          <a:p>
            <a:pPr indent="-38100" lvl="0" marL="177800" rtl="0" algn="l">
              <a:lnSpc>
                <a:spcPct val="110000"/>
              </a:lnSpc>
              <a:spcBef>
                <a:spcPts val="800"/>
              </a:spcBef>
              <a:spcAft>
                <a:spcPts val="0"/>
              </a:spcAft>
              <a:buClr>
                <a:schemeClr val="dk1"/>
              </a:buClr>
              <a:buSzPts val="2100"/>
              <a:buNone/>
            </a:pPr>
            <a:r>
              <a:t/>
            </a:r>
            <a:endParaRPr/>
          </a:p>
        </p:txBody>
      </p:sp>
      <p:pic>
        <p:nvPicPr>
          <p:cNvPr id="175" name="Google Shape;175;p27"/>
          <p:cNvPicPr preferRelativeResize="0"/>
          <p:nvPr/>
        </p:nvPicPr>
        <p:blipFill>
          <a:blip r:embed="rId3">
            <a:alphaModFix/>
          </a:blip>
          <a:stretch>
            <a:fillRect/>
          </a:stretch>
        </p:blipFill>
        <p:spPr>
          <a:xfrm>
            <a:off x="6476650" y="2241500"/>
            <a:ext cx="1193950" cy="175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Executive Summary</a:t>
            </a:r>
            <a:endParaRPr/>
          </a:p>
        </p:txBody>
      </p:sp>
      <p:sp>
        <p:nvSpPr>
          <p:cNvPr id="181" name="Google Shape;181;p28"/>
          <p:cNvSpPr txBox="1"/>
          <p:nvPr>
            <p:ph idx="1" type="body"/>
          </p:nvPr>
        </p:nvSpPr>
        <p:spPr>
          <a:xfrm>
            <a:off x="836676" y="1858518"/>
            <a:ext cx="7626300" cy="27708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None/>
            </a:pPr>
            <a:r>
              <a:rPr lang="en" sz="1700"/>
              <a:t>As one of the most popular and best-selling toys of all time, Lego has become the “world’s most powerful brand”. Over the past 70 years, Lego keeps growing to meet consumer desires and market demands. </a:t>
            </a:r>
            <a:endParaRPr sz="1700"/>
          </a:p>
          <a:p>
            <a:pPr indent="0" lvl="0" marL="0" rtl="0" algn="l">
              <a:lnSpc>
                <a:spcPct val="110000"/>
              </a:lnSpc>
              <a:spcBef>
                <a:spcPts val="0"/>
              </a:spcBef>
              <a:spcAft>
                <a:spcPts val="0"/>
              </a:spcAft>
              <a:buNone/>
            </a:pPr>
            <a:r>
              <a:t/>
            </a:r>
            <a:endParaRPr sz="1700"/>
          </a:p>
          <a:p>
            <a:pPr indent="0" lvl="0" marL="0" rtl="0" algn="l">
              <a:lnSpc>
                <a:spcPct val="110000"/>
              </a:lnSpc>
              <a:spcBef>
                <a:spcPts val="0"/>
              </a:spcBef>
              <a:spcAft>
                <a:spcPts val="0"/>
              </a:spcAft>
              <a:buNone/>
            </a:pPr>
            <a:r>
              <a:rPr lang="en" sz="1700"/>
              <a:t>The purpose of this project is to help Lego Company track production performance, manage inventory and develop marketing strategies with a global scope.</a:t>
            </a:r>
            <a:endParaRPr sz="1700"/>
          </a:p>
          <a:p>
            <a:pPr indent="0" lvl="0" marL="0" rtl="0" algn="l">
              <a:lnSpc>
                <a:spcPct val="110000"/>
              </a:lnSpc>
              <a:spcBef>
                <a:spcPts val="0"/>
              </a:spcBef>
              <a:spcAft>
                <a:spcPts val="0"/>
              </a:spcAft>
              <a:buNone/>
            </a:pPr>
            <a:r>
              <a:t/>
            </a:r>
            <a:endParaRPr sz="1700"/>
          </a:p>
          <a:p>
            <a:pPr indent="0" lvl="0" marL="0" rtl="0" algn="l">
              <a:lnSpc>
                <a:spcPct val="110000"/>
              </a:lnSpc>
              <a:spcBef>
                <a:spcPts val="0"/>
              </a:spcBef>
              <a:spcAft>
                <a:spcPts val="0"/>
              </a:spcAft>
              <a:buNone/>
            </a:pPr>
            <a:r>
              <a:t/>
            </a:r>
            <a:endParaRPr sz="1700"/>
          </a:p>
          <a:p>
            <a:pPr indent="0" lvl="0" marL="0" rtl="0" algn="l">
              <a:lnSpc>
                <a:spcPct val="110000"/>
              </a:lnSpc>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7268475" y="145511"/>
            <a:ext cx="1509246" cy="133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Business Use Case</a:t>
            </a:r>
            <a:endParaRPr/>
          </a:p>
        </p:txBody>
      </p:sp>
      <p:sp>
        <p:nvSpPr>
          <p:cNvPr id="188" name="Google Shape;188;p29"/>
          <p:cNvSpPr txBox="1"/>
          <p:nvPr>
            <p:ph idx="1" type="body"/>
          </p:nvPr>
        </p:nvSpPr>
        <p:spPr>
          <a:xfrm>
            <a:off x="573500" y="1826625"/>
            <a:ext cx="7626300" cy="2829600"/>
          </a:xfrm>
          <a:prstGeom prst="rect">
            <a:avLst/>
          </a:prstGeom>
          <a:no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0"/>
              </a:spcAft>
              <a:buClr>
                <a:srgbClr val="3D85C6"/>
              </a:buClr>
              <a:buSzPts val="1700"/>
              <a:buNone/>
            </a:pPr>
            <a:r>
              <a:rPr b="1" lang="en" sz="1700">
                <a:solidFill>
                  <a:srgbClr val="3D85C6"/>
                </a:solidFill>
                <a:latin typeface="Arial"/>
                <a:ea typeface="Arial"/>
                <a:cs typeface="Arial"/>
                <a:sym typeface="Arial"/>
              </a:rPr>
              <a:t>For Lego Sellers</a:t>
            </a:r>
            <a:endParaRPr b="1" sz="1700">
              <a:solidFill>
                <a:srgbClr val="3D85C6"/>
              </a:solidFill>
              <a:latin typeface="Arial"/>
              <a:ea typeface="Arial"/>
              <a:cs typeface="Arial"/>
              <a:sym typeface="Arial"/>
            </a:endParaRPr>
          </a:p>
          <a:p>
            <a:pPr indent="0" lvl="0" marL="0" rtl="0" algn="l">
              <a:lnSpc>
                <a:spcPct val="90000"/>
              </a:lnSpc>
              <a:spcBef>
                <a:spcPts val="0"/>
              </a:spcBef>
              <a:spcAft>
                <a:spcPts val="0"/>
              </a:spcAft>
              <a:buNone/>
            </a:pPr>
            <a:r>
              <a:t/>
            </a:r>
            <a:endParaRPr sz="1500"/>
          </a:p>
          <a:p>
            <a:pPr indent="-171450" lvl="0" marL="342900" rtl="0" algn="l">
              <a:lnSpc>
                <a:spcPct val="90000"/>
              </a:lnSpc>
              <a:spcBef>
                <a:spcPts val="0"/>
              </a:spcBef>
              <a:spcAft>
                <a:spcPts val="0"/>
              </a:spcAft>
              <a:buClr>
                <a:srgbClr val="000000"/>
              </a:buClr>
              <a:buSzPts val="1500"/>
              <a:buChar char="•"/>
            </a:pPr>
            <a:r>
              <a:rPr lang="en" sz="1500">
                <a:solidFill>
                  <a:srgbClr val="000000"/>
                </a:solidFill>
                <a:latin typeface="Avenir"/>
                <a:ea typeface="Avenir"/>
                <a:cs typeface="Avenir"/>
                <a:sym typeface="Avenir"/>
              </a:rPr>
              <a:t>How are the Lego markets like in each country?</a:t>
            </a:r>
            <a:endParaRPr sz="1500">
              <a:solidFill>
                <a:srgbClr val="000000"/>
              </a:solidFill>
              <a:latin typeface="Avenir"/>
              <a:ea typeface="Avenir"/>
              <a:cs typeface="Avenir"/>
              <a:sym typeface="Avenir"/>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rPr>
              <a:t>How to do effective inventory management?</a:t>
            </a:r>
            <a:endParaRPr sz="1500">
              <a:solidFill>
                <a:srgbClr val="000000"/>
              </a:solidFill>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rPr>
              <a:t>How to p</a:t>
            </a:r>
            <a:r>
              <a:rPr lang="en" sz="1500">
                <a:solidFill>
                  <a:srgbClr val="000000"/>
                </a:solidFill>
                <a:latin typeface="Avenir"/>
                <a:ea typeface="Avenir"/>
                <a:cs typeface="Avenir"/>
                <a:sym typeface="Avenir"/>
              </a:rPr>
              <a:t>redict the prices for each Lego set</a:t>
            </a:r>
            <a:r>
              <a:rPr lang="en" sz="1500">
                <a:solidFill>
                  <a:srgbClr val="000000"/>
                </a:solidFill>
              </a:rPr>
              <a:t>?</a:t>
            </a:r>
            <a:endParaRPr sz="1500">
              <a:solidFill>
                <a:srgbClr val="000000"/>
              </a:solidFill>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rPr>
              <a:t>How to improve ratings for each Lego set?</a:t>
            </a:r>
            <a:endParaRPr sz="1500">
              <a:solidFill>
                <a:srgbClr val="000000"/>
              </a:solidFill>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rPr>
              <a:t>What are some recommended marketing strategies? </a:t>
            </a:r>
            <a:br>
              <a:rPr lang="en" sz="1500">
                <a:solidFill>
                  <a:srgbClr val="000000"/>
                </a:solidFill>
                <a:latin typeface="Avenir"/>
                <a:ea typeface="Avenir"/>
                <a:cs typeface="Avenir"/>
                <a:sym typeface="Avenir"/>
              </a:rPr>
            </a:br>
            <a:endParaRPr sz="1500"/>
          </a:p>
          <a:p>
            <a:pPr indent="0" lvl="0" marL="177800" rtl="0" algn="l">
              <a:lnSpc>
                <a:spcPct val="90000"/>
              </a:lnSpc>
              <a:spcBef>
                <a:spcPts val="0"/>
              </a:spcBef>
              <a:spcAft>
                <a:spcPts val="0"/>
              </a:spcAft>
              <a:buClr>
                <a:srgbClr val="3D85C6"/>
              </a:buClr>
              <a:buSzPts val="1700"/>
              <a:buNone/>
            </a:pPr>
            <a:r>
              <a:rPr b="1" lang="en" sz="1700">
                <a:solidFill>
                  <a:srgbClr val="3D85C6"/>
                </a:solidFill>
                <a:latin typeface="Arial"/>
                <a:ea typeface="Arial"/>
                <a:cs typeface="Arial"/>
                <a:sym typeface="Arial"/>
              </a:rPr>
              <a:t>For Lego Buyers</a:t>
            </a:r>
            <a:endParaRPr b="1" sz="1700">
              <a:solidFill>
                <a:srgbClr val="3D85C6"/>
              </a:solidFill>
              <a:latin typeface="Arial"/>
              <a:ea typeface="Arial"/>
              <a:cs typeface="Arial"/>
              <a:sym typeface="Arial"/>
            </a:endParaRPr>
          </a:p>
          <a:p>
            <a:pPr indent="0" lvl="0" marL="177800" rtl="0" algn="l">
              <a:lnSpc>
                <a:spcPct val="90000"/>
              </a:lnSpc>
              <a:spcBef>
                <a:spcPts val="0"/>
              </a:spcBef>
              <a:spcAft>
                <a:spcPts val="0"/>
              </a:spcAft>
              <a:buClr>
                <a:srgbClr val="3D85C6"/>
              </a:buClr>
              <a:buSzPts val="1700"/>
              <a:buNone/>
            </a:pPr>
            <a:r>
              <a:t/>
            </a:r>
            <a:endParaRPr b="1" sz="1700">
              <a:solidFill>
                <a:srgbClr val="3D85C6"/>
              </a:solidFill>
              <a:latin typeface="Arial"/>
              <a:ea typeface="Arial"/>
              <a:cs typeface="Arial"/>
              <a:sym typeface="Arial"/>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latin typeface="Avenir"/>
                <a:ea typeface="Avenir"/>
                <a:cs typeface="Avenir"/>
                <a:sym typeface="Avenir"/>
              </a:rPr>
              <a:t>What is the average suggested age for lego sets?</a:t>
            </a:r>
            <a:endParaRPr sz="1500"/>
          </a:p>
          <a:p>
            <a:pPr indent="-171450" lvl="0" marL="342900" rtl="0" algn="l">
              <a:lnSpc>
                <a:spcPct val="90000"/>
              </a:lnSpc>
              <a:spcBef>
                <a:spcPts val="0"/>
              </a:spcBef>
              <a:spcAft>
                <a:spcPts val="0"/>
              </a:spcAft>
              <a:buClr>
                <a:srgbClr val="000000"/>
              </a:buClr>
              <a:buSzPts val="1500"/>
              <a:buChar char="•"/>
            </a:pPr>
            <a:r>
              <a:rPr lang="en" sz="1500">
                <a:solidFill>
                  <a:srgbClr val="000000"/>
                </a:solidFill>
              </a:rPr>
              <a:t>What are the most popular sets among Lego players?</a:t>
            </a:r>
            <a:endParaRPr sz="1500">
              <a:solidFill>
                <a:srgbClr val="000000"/>
              </a:solidFill>
            </a:endParaRPr>
          </a:p>
          <a:p>
            <a:pPr indent="-171450" lvl="0" marL="342900" rtl="0" algn="l">
              <a:lnSpc>
                <a:spcPct val="90000"/>
              </a:lnSpc>
              <a:spcBef>
                <a:spcPts val="0"/>
              </a:spcBef>
              <a:spcAft>
                <a:spcPts val="0"/>
              </a:spcAft>
              <a:buClr>
                <a:srgbClr val="000000"/>
              </a:buClr>
              <a:buSzPts val="1500"/>
              <a:buChar char="•"/>
            </a:pPr>
            <a:r>
              <a:rPr lang="en" sz="1500">
                <a:solidFill>
                  <a:srgbClr val="000000"/>
                </a:solidFill>
              </a:rPr>
              <a:t>Which Lego sets are worth collecting? </a:t>
            </a:r>
            <a:endParaRPr sz="1500">
              <a:solidFill>
                <a:srgbClr val="000000"/>
              </a:solidFill>
            </a:endParaRPr>
          </a:p>
          <a:p>
            <a:pPr indent="0" lvl="0" marL="177800" rtl="0" algn="l">
              <a:lnSpc>
                <a:spcPct val="90000"/>
              </a:lnSpc>
              <a:spcBef>
                <a:spcPts val="0"/>
              </a:spcBef>
              <a:spcAft>
                <a:spcPts val="0"/>
              </a:spcAft>
              <a:buNone/>
            </a:pPr>
            <a:r>
              <a:t/>
            </a:r>
            <a:endParaRPr sz="1500">
              <a:solidFill>
                <a:srgbClr val="000000"/>
              </a:solidFill>
            </a:endParaRPr>
          </a:p>
          <a:p>
            <a:pPr indent="0" lvl="0" marL="177800" rtl="0" algn="l">
              <a:lnSpc>
                <a:spcPct val="90000"/>
              </a:lnSpc>
              <a:spcBef>
                <a:spcPts val="0"/>
              </a:spcBef>
              <a:spcAft>
                <a:spcPts val="0"/>
              </a:spcAft>
              <a:buNone/>
            </a:pPr>
            <a:r>
              <a:t/>
            </a:r>
            <a:endParaRPr sz="1500">
              <a:solidFill>
                <a:srgbClr val="000000"/>
              </a:solidFill>
            </a:endParaRPr>
          </a:p>
          <a:p>
            <a:pPr indent="0" lvl="0" marL="0" rtl="0" algn="l">
              <a:lnSpc>
                <a:spcPct val="90000"/>
              </a:lnSpc>
              <a:spcBef>
                <a:spcPts val="800"/>
              </a:spcBef>
              <a:spcAft>
                <a:spcPts val="0"/>
              </a:spcAft>
              <a:buClr>
                <a:schemeClr val="dk1"/>
              </a:buClr>
              <a:buSzPts val="1500"/>
              <a:buNone/>
            </a:pPr>
            <a:br>
              <a:rPr lang="en" sz="1500"/>
            </a:br>
            <a:endParaRPr sz="1500"/>
          </a:p>
        </p:txBody>
      </p:sp>
      <p:pic>
        <p:nvPicPr>
          <p:cNvPr id="189" name="Google Shape;189;p29"/>
          <p:cNvPicPr preferRelativeResize="0"/>
          <p:nvPr/>
        </p:nvPicPr>
        <p:blipFill>
          <a:blip r:embed="rId3">
            <a:alphaModFix/>
          </a:blip>
          <a:stretch>
            <a:fillRect/>
          </a:stretch>
        </p:blipFill>
        <p:spPr>
          <a:xfrm>
            <a:off x="6119350" y="2245525"/>
            <a:ext cx="2229876" cy="1916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Dataset Overview</a:t>
            </a:r>
            <a:endParaRPr/>
          </a:p>
        </p:txBody>
      </p:sp>
      <p:sp>
        <p:nvSpPr>
          <p:cNvPr id="195" name="Google Shape;195;p30"/>
          <p:cNvSpPr txBox="1"/>
          <p:nvPr>
            <p:ph idx="1" type="body"/>
          </p:nvPr>
        </p:nvSpPr>
        <p:spPr>
          <a:xfrm>
            <a:off x="582425" y="1821900"/>
            <a:ext cx="8134800" cy="27708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None/>
            </a:pPr>
            <a:r>
              <a:rPr b="1" lang="en" sz="1700">
                <a:solidFill>
                  <a:srgbClr val="3D85C6"/>
                </a:solidFill>
                <a:latin typeface="Arial"/>
                <a:ea typeface="Arial"/>
                <a:cs typeface="Arial"/>
                <a:sym typeface="Arial"/>
              </a:rPr>
              <a:t>Inventory data</a:t>
            </a:r>
            <a:r>
              <a:rPr lang="en" sz="1500"/>
              <a:t> </a:t>
            </a:r>
            <a:endParaRPr sz="1500"/>
          </a:p>
          <a:p>
            <a:pPr indent="0" lvl="0" marL="457200" rtl="0" algn="l">
              <a:lnSpc>
                <a:spcPct val="110000"/>
              </a:lnSpc>
              <a:spcBef>
                <a:spcPts val="0"/>
              </a:spcBef>
              <a:spcAft>
                <a:spcPts val="0"/>
              </a:spcAft>
              <a:buNone/>
            </a:pPr>
            <a:r>
              <a:rPr lang="en" sz="1500">
                <a:solidFill>
                  <a:srgbClr val="666666"/>
                </a:solidFill>
              </a:rPr>
              <a:t>Brickset</a:t>
            </a:r>
            <a:r>
              <a:rPr lang="en" sz="1500">
                <a:solidFill>
                  <a:srgbClr val="666666"/>
                </a:solidFill>
              </a:rPr>
              <a:t>: Lego data 2020</a:t>
            </a:r>
            <a:endParaRPr sz="1500">
              <a:solidFill>
                <a:srgbClr val="666666"/>
              </a:solidFill>
            </a:endParaRPr>
          </a:p>
          <a:p>
            <a:pPr indent="0" lvl="0" marL="457200" rtl="0" algn="l">
              <a:spcBef>
                <a:spcPts val="0"/>
              </a:spcBef>
              <a:spcAft>
                <a:spcPts val="0"/>
              </a:spcAft>
              <a:buNone/>
            </a:pPr>
            <a:r>
              <a:rPr lang="en" sz="1500"/>
              <a:t>349 Themes, 184 colors, 5 version, 2632 inventory sets, 18754 child parts, 2114 parent parts, 13530 sets</a:t>
            </a:r>
            <a:endParaRPr sz="1500"/>
          </a:p>
          <a:p>
            <a:pPr indent="0" lvl="0" marL="914400" rtl="0" algn="l">
              <a:spcBef>
                <a:spcPts val="0"/>
              </a:spcBef>
              <a:spcAft>
                <a:spcPts val="0"/>
              </a:spcAft>
              <a:buNone/>
            </a:pPr>
            <a:r>
              <a:t/>
            </a:r>
            <a:endParaRPr sz="1500"/>
          </a:p>
          <a:p>
            <a:pPr indent="0" lvl="0" marL="0" rtl="0" algn="l">
              <a:lnSpc>
                <a:spcPct val="110000"/>
              </a:lnSpc>
              <a:spcBef>
                <a:spcPts val="0"/>
              </a:spcBef>
              <a:spcAft>
                <a:spcPts val="0"/>
              </a:spcAft>
              <a:buNone/>
            </a:pPr>
            <a:r>
              <a:rPr b="1" lang="en" sz="1700">
                <a:solidFill>
                  <a:srgbClr val="3D85C6"/>
                </a:solidFill>
                <a:latin typeface="Arial"/>
                <a:ea typeface="Arial"/>
                <a:cs typeface="Arial"/>
                <a:sym typeface="Arial"/>
              </a:rPr>
              <a:t>Sales data</a:t>
            </a:r>
            <a:r>
              <a:rPr lang="en" sz="1500"/>
              <a:t> </a:t>
            </a:r>
            <a:endParaRPr sz="1500"/>
          </a:p>
          <a:p>
            <a:pPr indent="0" lvl="0" marL="457200" rtl="0" algn="l">
              <a:lnSpc>
                <a:spcPct val="110000"/>
              </a:lnSpc>
              <a:spcBef>
                <a:spcPts val="0"/>
              </a:spcBef>
              <a:spcAft>
                <a:spcPts val="0"/>
              </a:spcAft>
              <a:buNone/>
            </a:pPr>
            <a:r>
              <a:rPr lang="en" sz="1500">
                <a:solidFill>
                  <a:srgbClr val="666666"/>
                </a:solidFill>
              </a:rPr>
              <a:t>Brickset: Lego sets</a:t>
            </a:r>
            <a:endParaRPr sz="1500">
              <a:solidFill>
                <a:srgbClr val="666666"/>
              </a:solidFill>
            </a:endParaRPr>
          </a:p>
          <a:p>
            <a:pPr indent="0" lvl="0" marL="457200" rtl="0" algn="l">
              <a:lnSpc>
                <a:spcPct val="110000"/>
              </a:lnSpc>
              <a:spcBef>
                <a:spcPts val="0"/>
              </a:spcBef>
              <a:spcAft>
                <a:spcPts val="0"/>
              </a:spcAft>
              <a:buNone/>
            </a:pPr>
            <a:r>
              <a:rPr lang="en" sz="1500"/>
              <a:t>31 unique ages, 12261 sales records, 21 countries, customer reviews, ratings </a:t>
            </a:r>
            <a:endParaRPr sz="1500">
              <a:solidFill>
                <a:srgbClr val="666666"/>
              </a:solidFill>
            </a:endParaRPr>
          </a:p>
          <a:p>
            <a:pPr indent="0" lvl="0" marL="457200" rtl="0" algn="l">
              <a:lnSpc>
                <a:spcPct val="110000"/>
              </a:lnSpc>
              <a:spcBef>
                <a:spcPts val="0"/>
              </a:spcBef>
              <a:spcAft>
                <a:spcPts val="0"/>
              </a:spcAft>
              <a:buNone/>
            </a:pPr>
            <a:r>
              <a:rPr lang="en"/>
              <a:t>	</a:t>
            </a:r>
            <a:endParaRPr/>
          </a:p>
        </p:txBody>
      </p:sp>
      <p:pic>
        <p:nvPicPr>
          <p:cNvPr id="196" name="Google Shape;196;p30"/>
          <p:cNvPicPr preferRelativeResize="0"/>
          <p:nvPr/>
        </p:nvPicPr>
        <p:blipFill>
          <a:blip r:embed="rId3">
            <a:alphaModFix/>
          </a:blip>
          <a:stretch>
            <a:fillRect/>
          </a:stretch>
        </p:blipFill>
        <p:spPr>
          <a:xfrm>
            <a:off x="5708425" y="4004875"/>
            <a:ext cx="2914650" cy="723900"/>
          </a:xfrm>
          <a:prstGeom prst="rect">
            <a:avLst/>
          </a:prstGeom>
          <a:noFill/>
          <a:ln>
            <a:noFill/>
          </a:ln>
        </p:spPr>
      </p:pic>
      <p:sp>
        <p:nvSpPr>
          <p:cNvPr id="197" name="Google Shape;197;p30"/>
          <p:cNvSpPr txBox="1"/>
          <p:nvPr/>
        </p:nvSpPr>
        <p:spPr>
          <a:xfrm>
            <a:off x="6194875" y="4665900"/>
            <a:ext cx="27477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latin typeface="Avenir"/>
                <a:ea typeface="Avenir"/>
                <a:cs typeface="Avenir"/>
                <a:sym typeface="Avenir"/>
              </a:rPr>
              <a:t>https://brickset.com</a:t>
            </a:r>
            <a:endParaRPr sz="1500">
              <a:solidFill>
                <a:srgbClr val="666666"/>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Quality Metrics</a:t>
            </a:r>
            <a:endParaRPr/>
          </a:p>
        </p:txBody>
      </p:sp>
      <p:sp>
        <p:nvSpPr>
          <p:cNvPr id="203" name="Google Shape;203;p31"/>
          <p:cNvSpPr txBox="1"/>
          <p:nvPr>
            <p:ph idx="1" type="body"/>
          </p:nvPr>
        </p:nvSpPr>
        <p:spPr>
          <a:xfrm>
            <a:off x="758850" y="1722101"/>
            <a:ext cx="7626300" cy="3201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1500">
                <a:solidFill>
                  <a:srgbClr val="3D85C6"/>
                </a:solidFill>
                <a:latin typeface="Arial"/>
                <a:ea typeface="Arial"/>
                <a:cs typeface="Arial"/>
                <a:sym typeface="Arial"/>
              </a:rPr>
              <a:t>Completeness</a:t>
            </a:r>
            <a:endParaRPr b="1" sz="1500">
              <a:solidFill>
                <a:srgbClr val="3D85C6"/>
              </a:solidFill>
              <a:latin typeface="Arial"/>
              <a:ea typeface="Arial"/>
              <a:cs typeface="Arial"/>
              <a:sym typeface="Arial"/>
            </a:endParaRPr>
          </a:p>
          <a:p>
            <a:pPr indent="457200" lvl="0" marL="0" rtl="0" algn="l">
              <a:spcBef>
                <a:spcPts val="0"/>
              </a:spcBef>
              <a:spcAft>
                <a:spcPts val="0"/>
              </a:spcAft>
              <a:buNone/>
            </a:pPr>
            <a:r>
              <a:rPr lang="en" sz="1500"/>
              <a:t>Remove NA, unnecessary columns and group age into ranges.</a:t>
            </a:r>
            <a:endParaRPr b="1" sz="1700">
              <a:solidFill>
                <a:srgbClr val="3D85C6"/>
              </a:solidFill>
              <a:latin typeface="Arial"/>
              <a:ea typeface="Arial"/>
              <a:cs typeface="Arial"/>
              <a:sym typeface="Arial"/>
            </a:endParaRPr>
          </a:p>
          <a:p>
            <a:pPr indent="0" lvl="0" marL="0" rtl="0" algn="l">
              <a:spcBef>
                <a:spcPts val="0"/>
              </a:spcBef>
              <a:spcAft>
                <a:spcPts val="0"/>
              </a:spcAft>
              <a:buNone/>
            </a:pPr>
            <a:r>
              <a:rPr b="1" lang="en" sz="1500">
                <a:solidFill>
                  <a:srgbClr val="3D85C6"/>
                </a:solidFill>
                <a:latin typeface="Arial"/>
                <a:ea typeface="Arial"/>
                <a:cs typeface="Arial"/>
                <a:sym typeface="Arial"/>
              </a:rPr>
              <a:t>Accuracy</a:t>
            </a:r>
            <a:endParaRPr b="1" sz="1500">
              <a:solidFill>
                <a:srgbClr val="3D85C6"/>
              </a:solidFill>
              <a:latin typeface="Arial"/>
              <a:ea typeface="Arial"/>
              <a:cs typeface="Arial"/>
              <a:sym typeface="Arial"/>
            </a:endParaRPr>
          </a:p>
          <a:p>
            <a:pPr indent="457200" lvl="0" marL="0" rtl="0" algn="l">
              <a:spcBef>
                <a:spcPts val="0"/>
              </a:spcBef>
              <a:spcAft>
                <a:spcPts val="0"/>
              </a:spcAft>
              <a:buNone/>
            </a:pPr>
            <a:r>
              <a:rPr lang="en" sz="1500"/>
              <a:t>Data from Brickset -- a professional lego data website</a:t>
            </a:r>
            <a:endParaRPr b="1" sz="1700">
              <a:solidFill>
                <a:srgbClr val="3D85C6"/>
              </a:solidFill>
              <a:latin typeface="Arial"/>
              <a:ea typeface="Arial"/>
              <a:cs typeface="Arial"/>
              <a:sym typeface="Arial"/>
            </a:endParaRPr>
          </a:p>
          <a:p>
            <a:pPr indent="0" lvl="0" marL="0" rtl="0" algn="l">
              <a:spcBef>
                <a:spcPts val="0"/>
              </a:spcBef>
              <a:spcAft>
                <a:spcPts val="0"/>
              </a:spcAft>
              <a:buNone/>
            </a:pPr>
            <a:r>
              <a:rPr b="1" lang="en" sz="1500">
                <a:solidFill>
                  <a:srgbClr val="3D85C6"/>
                </a:solidFill>
                <a:latin typeface="Arial"/>
                <a:ea typeface="Arial"/>
                <a:cs typeface="Arial"/>
                <a:sym typeface="Arial"/>
              </a:rPr>
              <a:t>Consistency</a:t>
            </a:r>
            <a:endParaRPr b="1" sz="1500">
              <a:solidFill>
                <a:srgbClr val="3D85C6"/>
              </a:solidFill>
              <a:latin typeface="Arial"/>
              <a:ea typeface="Arial"/>
              <a:cs typeface="Arial"/>
              <a:sym typeface="Arial"/>
            </a:endParaRPr>
          </a:p>
          <a:p>
            <a:pPr indent="0" lvl="0" marL="457200" rtl="0" algn="l">
              <a:spcBef>
                <a:spcPts val="0"/>
              </a:spcBef>
              <a:spcAft>
                <a:spcPts val="0"/>
              </a:spcAft>
              <a:buNone/>
            </a:pPr>
            <a:r>
              <a:rPr lang="en" sz="1500"/>
              <a:t>Use R and openrefine to adjust the set_id inconsistency</a:t>
            </a:r>
            <a:endParaRPr b="1" sz="1700">
              <a:solidFill>
                <a:srgbClr val="3D85C6"/>
              </a:solidFill>
              <a:latin typeface="Arial"/>
              <a:ea typeface="Arial"/>
              <a:cs typeface="Arial"/>
              <a:sym typeface="Arial"/>
            </a:endParaRPr>
          </a:p>
          <a:p>
            <a:pPr indent="0" lvl="0" marL="0" rtl="0" algn="l">
              <a:spcBef>
                <a:spcPts val="0"/>
              </a:spcBef>
              <a:spcAft>
                <a:spcPts val="0"/>
              </a:spcAft>
              <a:buNone/>
            </a:pPr>
            <a:r>
              <a:rPr b="1" lang="en" sz="1500">
                <a:solidFill>
                  <a:srgbClr val="3D85C6"/>
                </a:solidFill>
                <a:latin typeface="Arial"/>
                <a:ea typeface="Arial"/>
                <a:cs typeface="Arial"/>
                <a:sym typeface="Arial"/>
              </a:rPr>
              <a:t>Validity</a:t>
            </a:r>
            <a:endParaRPr b="1" sz="1500">
              <a:solidFill>
                <a:srgbClr val="3D85C6"/>
              </a:solidFill>
              <a:latin typeface="Arial"/>
              <a:ea typeface="Arial"/>
              <a:cs typeface="Arial"/>
              <a:sym typeface="Arial"/>
            </a:endParaRPr>
          </a:p>
          <a:p>
            <a:pPr indent="0" lvl="0" marL="457200" rtl="0" algn="l">
              <a:spcBef>
                <a:spcPts val="0"/>
              </a:spcBef>
              <a:spcAft>
                <a:spcPts val="0"/>
              </a:spcAft>
              <a:buNone/>
            </a:pPr>
            <a:r>
              <a:rPr lang="en" sz="1500"/>
              <a:t>Data value are within the acceptable range</a:t>
            </a:r>
            <a:endParaRPr b="1" sz="1700">
              <a:solidFill>
                <a:srgbClr val="3D85C6"/>
              </a:solidFill>
              <a:latin typeface="Arial"/>
              <a:ea typeface="Arial"/>
              <a:cs typeface="Arial"/>
              <a:sym typeface="Arial"/>
            </a:endParaRPr>
          </a:p>
          <a:p>
            <a:pPr indent="0" lvl="0" marL="0" rtl="0" algn="l">
              <a:spcBef>
                <a:spcPts val="0"/>
              </a:spcBef>
              <a:spcAft>
                <a:spcPts val="0"/>
              </a:spcAft>
              <a:buNone/>
            </a:pPr>
            <a:r>
              <a:rPr b="1" lang="en" sz="1500">
                <a:solidFill>
                  <a:srgbClr val="3D85C6"/>
                </a:solidFill>
                <a:latin typeface="Arial"/>
                <a:ea typeface="Arial"/>
                <a:cs typeface="Arial"/>
                <a:sym typeface="Arial"/>
              </a:rPr>
              <a:t>Timeliness</a:t>
            </a:r>
            <a:endParaRPr b="1" sz="1500">
              <a:solidFill>
                <a:srgbClr val="3D85C6"/>
              </a:solidFill>
              <a:latin typeface="Arial"/>
              <a:ea typeface="Arial"/>
              <a:cs typeface="Arial"/>
              <a:sym typeface="Arial"/>
            </a:endParaRPr>
          </a:p>
          <a:p>
            <a:pPr indent="457200" lvl="0" marL="0" rtl="0" algn="l">
              <a:spcBef>
                <a:spcPts val="0"/>
              </a:spcBef>
              <a:spcAft>
                <a:spcPts val="0"/>
              </a:spcAft>
              <a:buNone/>
            </a:pPr>
            <a:r>
              <a:rPr lang="en" sz="1500"/>
              <a:t>From 1949 to 2020</a:t>
            </a:r>
            <a:endParaRPr b="1" sz="1700">
              <a:solidFill>
                <a:srgbClr val="3D85C6"/>
              </a:solidFill>
              <a:latin typeface="Arial"/>
              <a:ea typeface="Arial"/>
              <a:cs typeface="Arial"/>
              <a:sym typeface="Arial"/>
            </a:endParaRPr>
          </a:p>
          <a:p>
            <a:pPr indent="0" lvl="0" marL="0" rtl="0" algn="l">
              <a:spcBef>
                <a:spcPts val="0"/>
              </a:spcBef>
              <a:spcAft>
                <a:spcPts val="0"/>
              </a:spcAft>
              <a:buNone/>
            </a:pPr>
            <a:r>
              <a:rPr b="1" lang="en" sz="1500">
                <a:solidFill>
                  <a:srgbClr val="3D85C6"/>
                </a:solidFill>
                <a:latin typeface="Arial"/>
                <a:ea typeface="Arial"/>
                <a:cs typeface="Arial"/>
                <a:sym typeface="Arial"/>
              </a:rPr>
              <a:t>Integrity</a:t>
            </a:r>
            <a:endParaRPr b="1" sz="1500">
              <a:solidFill>
                <a:srgbClr val="3D85C6"/>
              </a:solidFill>
              <a:latin typeface="Arial"/>
              <a:ea typeface="Arial"/>
              <a:cs typeface="Arial"/>
              <a:sym typeface="Arial"/>
            </a:endParaRPr>
          </a:p>
          <a:p>
            <a:pPr indent="457200" lvl="0" marL="0" rtl="0" algn="l">
              <a:spcBef>
                <a:spcPts val="0"/>
              </a:spcBef>
              <a:spcAft>
                <a:spcPts val="0"/>
              </a:spcAft>
              <a:buNone/>
            </a:pPr>
            <a:r>
              <a:rPr lang="en" sz="1500"/>
              <a:t>Stored data in SQL database </a:t>
            </a:r>
            <a:endParaRPr b="1" sz="1700">
              <a:solidFill>
                <a:srgbClr val="3D85C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836676" y="411480"/>
            <a:ext cx="7626300" cy="884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venir"/>
              <a:buNone/>
            </a:pPr>
            <a:r>
              <a:rPr lang="en"/>
              <a:t>Tools For Database Design</a:t>
            </a:r>
            <a:endParaRPr/>
          </a:p>
        </p:txBody>
      </p:sp>
      <p:grpSp>
        <p:nvGrpSpPr>
          <p:cNvPr id="209" name="Google Shape;209;p32"/>
          <p:cNvGrpSpPr/>
          <p:nvPr/>
        </p:nvGrpSpPr>
        <p:grpSpPr>
          <a:xfrm>
            <a:off x="414997" y="2605537"/>
            <a:ext cx="1575543" cy="983957"/>
            <a:chOff x="3154233" y="2575906"/>
            <a:chExt cx="1626283" cy="1012094"/>
          </a:xfrm>
        </p:grpSpPr>
        <p:sp>
          <p:nvSpPr>
            <p:cNvPr id="210" name="Google Shape;210;p32"/>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12" name="Google Shape;212;p32"/>
            <p:cNvSpPr txBox="1"/>
            <p:nvPr/>
          </p:nvSpPr>
          <p:spPr>
            <a:xfrm>
              <a:off x="3154237" y="2575906"/>
              <a:ext cx="14244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latin typeface="Roboto"/>
                  <a:ea typeface="Roboto"/>
                  <a:cs typeface="Roboto"/>
                  <a:sym typeface="Roboto"/>
                </a:rPr>
                <a:t>Lego Dataset</a:t>
              </a:r>
              <a:endParaRPr b="1" sz="800">
                <a:latin typeface="Roboto"/>
                <a:ea typeface="Roboto"/>
                <a:cs typeface="Roboto"/>
                <a:sym typeface="Roboto"/>
              </a:endParaRPr>
            </a:p>
          </p:txBody>
        </p:sp>
        <p:grpSp>
          <p:nvGrpSpPr>
            <p:cNvPr id="213" name="Google Shape;213;p32"/>
            <p:cNvGrpSpPr/>
            <p:nvPr/>
          </p:nvGrpSpPr>
          <p:grpSpPr>
            <a:xfrm>
              <a:off x="3435870" y="2800065"/>
              <a:ext cx="92400" cy="411825"/>
              <a:chOff x="845575" y="2563700"/>
              <a:chExt cx="92400" cy="411825"/>
            </a:xfrm>
          </p:grpSpPr>
          <p:sp>
            <p:nvSpPr>
              <p:cNvPr id="214" name="Google Shape;214;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16" name="Google Shape;216;p32"/>
          <p:cNvGrpSpPr/>
          <p:nvPr/>
        </p:nvGrpSpPr>
        <p:grpSpPr>
          <a:xfrm>
            <a:off x="1639098" y="2728706"/>
            <a:ext cx="1868045" cy="1695717"/>
            <a:chOff x="1828196" y="2702596"/>
            <a:chExt cx="1928205" cy="1744206"/>
          </a:xfrm>
        </p:grpSpPr>
        <p:sp>
          <p:nvSpPr>
            <p:cNvPr id="217" name="Google Shape;217;p32"/>
            <p:cNvSpPr/>
            <p:nvPr/>
          </p:nvSpPr>
          <p:spPr>
            <a:xfrm>
              <a:off x="219101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19" name="Google Shape;219;p32"/>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Extract, clean, transform </a:t>
              </a:r>
              <a:endParaRPr b="1" sz="800">
                <a:latin typeface="Roboto"/>
                <a:ea typeface="Roboto"/>
                <a:cs typeface="Roboto"/>
                <a:sym typeface="Roboto"/>
              </a:endParaRPr>
            </a:p>
            <a:p>
              <a:pPr indent="0" lvl="0" marL="0" rtl="0" algn="l">
                <a:spcBef>
                  <a:spcPts val="0"/>
                </a:spcBef>
                <a:spcAft>
                  <a:spcPts val="0"/>
                </a:spcAft>
                <a:buNone/>
              </a:pPr>
              <a:r>
                <a:rPr b="1" lang="en" sz="800">
                  <a:latin typeface="Roboto"/>
                  <a:ea typeface="Roboto"/>
                  <a:cs typeface="Roboto"/>
                  <a:sym typeface="Roboto"/>
                </a:rPr>
                <a:t>and load data</a:t>
              </a:r>
              <a:endParaRPr b="1" sz="800">
                <a:latin typeface="Roboto"/>
                <a:ea typeface="Roboto"/>
                <a:cs typeface="Roboto"/>
                <a:sym typeface="Roboto"/>
              </a:endParaRPr>
            </a:p>
          </p:txBody>
        </p:sp>
        <p:grpSp>
          <p:nvGrpSpPr>
            <p:cNvPr id="220" name="Google Shape;220;p32"/>
            <p:cNvGrpSpPr/>
            <p:nvPr/>
          </p:nvGrpSpPr>
          <p:grpSpPr>
            <a:xfrm rot="10800000">
              <a:off x="2149293" y="3079467"/>
              <a:ext cx="92400" cy="411825"/>
              <a:chOff x="2072481" y="2563700"/>
              <a:chExt cx="92400" cy="411825"/>
            </a:xfrm>
          </p:grpSpPr>
          <p:cxnSp>
            <p:nvCxnSpPr>
              <p:cNvPr id="221" name="Google Shape;221;p3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2" name="Google Shape;222;p3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 name="Google Shape;223;p32"/>
          <p:cNvGrpSpPr/>
          <p:nvPr/>
        </p:nvGrpSpPr>
        <p:grpSpPr>
          <a:xfrm>
            <a:off x="2923763" y="2631145"/>
            <a:ext cx="1948112" cy="958350"/>
            <a:chOff x="3154233" y="2602246"/>
            <a:chExt cx="2010851" cy="985754"/>
          </a:xfrm>
        </p:grpSpPr>
        <p:sp>
          <p:nvSpPr>
            <p:cNvPr id="224" name="Google Shape;224;p32"/>
            <p:cNvSpPr/>
            <p:nvPr/>
          </p:nvSpPr>
          <p:spPr>
            <a:xfrm>
              <a:off x="3485717"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26" name="Google Shape;226;p32"/>
            <p:cNvSpPr txBox="1"/>
            <p:nvPr/>
          </p:nvSpPr>
          <p:spPr>
            <a:xfrm>
              <a:off x="3482084" y="2602246"/>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Relational Database</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nvGrpSpPr>
            <p:cNvPr id="227" name="Google Shape;227;p32"/>
            <p:cNvGrpSpPr/>
            <p:nvPr/>
          </p:nvGrpSpPr>
          <p:grpSpPr>
            <a:xfrm>
              <a:off x="3435870" y="2800065"/>
              <a:ext cx="92400" cy="411825"/>
              <a:chOff x="845575" y="2563700"/>
              <a:chExt cx="92400" cy="411825"/>
            </a:xfrm>
          </p:grpSpPr>
          <p:sp>
            <p:nvSpPr>
              <p:cNvPr id="228" name="Google Shape;228;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30" name="Google Shape;230;p32"/>
          <p:cNvGrpSpPr/>
          <p:nvPr/>
        </p:nvGrpSpPr>
        <p:grpSpPr>
          <a:xfrm>
            <a:off x="4143437" y="2728706"/>
            <a:ext cx="1874638" cy="1695717"/>
            <a:chOff x="4413187" y="2702596"/>
            <a:chExt cx="1935010" cy="1744206"/>
          </a:xfrm>
        </p:grpSpPr>
        <p:sp>
          <p:nvSpPr>
            <p:cNvPr id="231" name="Google Shape;231;p32"/>
            <p:cNvSpPr/>
            <p:nvPr/>
          </p:nvSpPr>
          <p:spPr>
            <a:xfrm>
              <a:off x="4780421" y="3079475"/>
              <a:ext cx="12948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32"/>
            <p:cNvGrpSpPr/>
            <p:nvPr/>
          </p:nvGrpSpPr>
          <p:grpSpPr>
            <a:xfrm rot="10800000">
              <a:off x="4737413" y="3079467"/>
              <a:ext cx="92400" cy="411825"/>
              <a:chOff x="2070100" y="2563700"/>
              <a:chExt cx="92400" cy="411825"/>
            </a:xfrm>
          </p:grpSpPr>
          <p:cxnSp>
            <p:nvCxnSpPr>
              <p:cNvPr id="233" name="Google Shape;233;p3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4" name="Google Shape;234;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32"/>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36" name="Google Shape;236;p32"/>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Modeling &amp; Analysis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nvGrpSpPr>
          <p:cNvPr id="237" name="Google Shape;237;p32"/>
          <p:cNvGrpSpPr/>
          <p:nvPr/>
        </p:nvGrpSpPr>
        <p:grpSpPr>
          <a:xfrm>
            <a:off x="5397617" y="2651545"/>
            <a:ext cx="2033540" cy="937950"/>
            <a:chOff x="5707757" y="2623229"/>
            <a:chExt cx="2099030" cy="964771"/>
          </a:xfrm>
        </p:grpSpPr>
        <p:sp>
          <p:nvSpPr>
            <p:cNvPr id="238" name="Google Shape;238;p32"/>
            <p:cNvSpPr/>
            <p:nvPr/>
          </p:nvSpPr>
          <p:spPr>
            <a:xfrm>
              <a:off x="6075125" y="3079475"/>
              <a:ext cx="1294800" cy="133500"/>
            </a:xfrm>
            <a:prstGeom prst="rect">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32"/>
            <p:cNvGrpSpPr/>
            <p:nvPr/>
          </p:nvGrpSpPr>
          <p:grpSpPr>
            <a:xfrm>
              <a:off x="6031394" y="2800065"/>
              <a:ext cx="92400" cy="411825"/>
              <a:chOff x="845575" y="2563700"/>
              <a:chExt cx="92400" cy="411825"/>
            </a:xfrm>
          </p:grpSpPr>
          <p:cxnSp>
            <p:nvCxnSpPr>
              <p:cNvPr id="240" name="Google Shape;240;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1" name="Google Shape;241;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2"/>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43" name="Google Shape;243;p32"/>
            <p:cNvSpPr txBox="1"/>
            <p:nvPr/>
          </p:nvSpPr>
          <p:spPr>
            <a:xfrm>
              <a:off x="6123787" y="2623229"/>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Visualization</a:t>
              </a:r>
              <a:endParaRPr b="1" sz="800">
                <a:latin typeface="Roboto"/>
                <a:ea typeface="Roboto"/>
                <a:cs typeface="Roboto"/>
                <a:sym typeface="Roboto"/>
              </a:endParaRPr>
            </a:p>
          </p:txBody>
        </p:sp>
      </p:grpSp>
      <p:grpSp>
        <p:nvGrpSpPr>
          <p:cNvPr id="244" name="Google Shape;244;p32"/>
          <p:cNvGrpSpPr/>
          <p:nvPr/>
        </p:nvGrpSpPr>
        <p:grpSpPr>
          <a:xfrm>
            <a:off x="6653413" y="2728706"/>
            <a:ext cx="2075597" cy="1695717"/>
            <a:chOff x="7003996" y="2702596"/>
            <a:chExt cx="2142441" cy="1744206"/>
          </a:xfrm>
        </p:grpSpPr>
        <p:sp>
          <p:nvSpPr>
            <p:cNvPr id="245" name="Google Shape;245;p32"/>
            <p:cNvSpPr/>
            <p:nvPr/>
          </p:nvSpPr>
          <p:spPr>
            <a:xfrm>
              <a:off x="7369837" y="3079475"/>
              <a:ext cx="1776600" cy="133500"/>
            </a:xfrm>
            <a:prstGeom prst="rec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32"/>
            <p:cNvGrpSpPr/>
            <p:nvPr/>
          </p:nvGrpSpPr>
          <p:grpSpPr>
            <a:xfrm rot="10800000">
              <a:off x="7328221" y="3079467"/>
              <a:ext cx="92400" cy="411825"/>
              <a:chOff x="2070100" y="2563700"/>
              <a:chExt cx="92400" cy="411825"/>
            </a:xfrm>
          </p:grpSpPr>
          <p:cxnSp>
            <p:nvCxnSpPr>
              <p:cNvPr id="247" name="Google Shape;247;p3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8" name="Google Shape;248;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2"/>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250" name="Google Shape;250;p32"/>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Reporting &amp; Visualizations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pic>
        <p:nvPicPr>
          <p:cNvPr id="251" name="Google Shape;251;p32"/>
          <p:cNvPicPr preferRelativeResize="0"/>
          <p:nvPr/>
        </p:nvPicPr>
        <p:blipFill>
          <a:blip r:embed="rId3">
            <a:alphaModFix/>
          </a:blip>
          <a:stretch>
            <a:fillRect/>
          </a:stretch>
        </p:blipFill>
        <p:spPr>
          <a:xfrm>
            <a:off x="2633613" y="3971558"/>
            <a:ext cx="1051953" cy="738700"/>
          </a:xfrm>
          <a:prstGeom prst="rect">
            <a:avLst/>
          </a:prstGeom>
          <a:noFill/>
          <a:ln>
            <a:noFill/>
          </a:ln>
        </p:spPr>
      </p:pic>
      <p:pic>
        <p:nvPicPr>
          <p:cNvPr id="252" name="Google Shape;252;p32"/>
          <p:cNvPicPr preferRelativeResize="0"/>
          <p:nvPr/>
        </p:nvPicPr>
        <p:blipFill rotWithShape="1">
          <a:blip r:embed="rId4">
            <a:alphaModFix/>
          </a:blip>
          <a:srcRect b="0" l="12988" r="11493" t="0"/>
          <a:stretch/>
        </p:blipFill>
        <p:spPr>
          <a:xfrm>
            <a:off x="1990538" y="4051650"/>
            <a:ext cx="557850" cy="738700"/>
          </a:xfrm>
          <a:prstGeom prst="rect">
            <a:avLst/>
          </a:prstGeom>
          <a:noFill/>
          <a:ln>
            <a:noFill/>
          </a:ln>
        </p:spPr>
      </p:pic>
      <p:pic>
        <p:nvPicPr>
          <p:cNvPr id="253" name="Google Shape;253;p32"/>
          <p:cNvPicPr preferRelativeResize="0"/>
          <p:nvPr/>
        </p:nvPicPr>
        <p:blipFill rotWithShape="1">
          <a:blip r:embed="rId5">
            <a:alphaModFix/>
          </a:blip>
          <a:srcRect b="0" l="16715" r="18942" t="0"/>
          <a:stretch/>
        </p:blipFill>
        <p:spPr>
          <a:xfrm>
            <a:off x="1347475" y="4051660"/>
            <a:ext cx="557850" cy="578501"/>
          </a:xfrm>
          <a:prstGeom prst="rect">
            <a:avLst/>
          </a:prstGeom>
          <a:noFill/>
          <a:ln>
            <a:noFill/>
          </a:ln>
        </p:spPr>
      </p:pic>
      <p:pic>
        <p:nvPicPr>
          <p:cNvPr id="254" name="Google Shape;254;p32"/>
          <p:cNvPicPr preferRelativeResize="0"/>
          <p:nvPr/>
        </p:nvPicPr>
        <p:blipFill rotWithShape="1">
          <a:blip r:embed="rId4">
            <a:alphaModFix/>
          </a:blip>
          <a:srcRect b="0" l="12988" r="11493" t="0"/>
          <a:stretch/>
        </p:blipFill>
        <p:spPr>
          <a:xfrm>
            <a:off x="4321975" y="4208400"/>
            <a:ext cx="557850" cy="738700"/>
          </a:xfrm>
          <a:prstGeom prst="rect">
            <a:avLst/>
          </a:prstGeom>
          <a:noFill/>
          <a:ln>
            <a:noFill/>
          </a:ln>
        </p:spPr>
      </p:pic>
      <p:pic>
        <p:nvPicPr>
          <p:cNvPr id="255" name="Google Shape;255;p32"/>
          <p:cNvPicPr preferRelativeResize="0"/>
          <p:nvPr/>
        </p:nvPicPr>
        <p:blipFill rotWithShape="1">
          <a:blip r:embed="rId6">
            <a:alphaModFix/>
          </a:blip>
          <a:srcRect b="16715" l="0" r="0" t="0"/>
          <a:stretch/>
        </p:blipFill>
        <p:spPr>
          <a:xfrm>
            <a:off x="5805100" y="1780850"/>
            <a:ext cx="1058624" cy="881700"/>
          </a:xfrm>
          <a:prstGeom prst="rect">
            <a:avLst/>
          </a:prstGeom>
          <a:noFill/>
          <a:ln>
            <a:noFill/>
          </a:ln>
        </p:spPr>
      </p:pic>
      <p:pic>
        <p:nvPicPr>
          <p:cNvPr id="256" name="Google Shape;256;p32"/>
          <p:cNvPicPr preferRelativeResize="0"/>
          <p:nvPr/>
        </p:nvPicPr>
        <p:blipFill>
          <a:blip r:embed="rId7">
            <a:alphaModFix/>
          </a:blip>
          <a:stretch>
            <a:fillRect/>
          </a:stretch>
        </p:blipFill>
        <p:spPr>
          <a:xfrm>
            <a:off x="7420713" y="4070412"/>
            <a:ext cx="541000" cy="540975"/>
          </a:xfrm>
          <a:prstGeom prst="rect">
            <a:avLst/>
          </a:prstGeom>
          <a:noFill/>
          <a:ln>
            <a:noFill/>
          </a:ln>
        </p:spPr>
      </p:pic>
      <p:pic>
        <p:nvPicPr>
          <p:cNvPr id="257" name="Google Shape;257;p32"/>
          <p:cNvPicPr preferRelativeResize="0"/>
          <p:nvPr/>
        </p:nvPicPr>
        <p:blipFill>
          <a:blip r:embed="rId8">
            <a:alphaModFix/>
          </a:blip>
          <a:stretch>
            <a:fillRect/>
          </a:stretch>
        </p:blipFill>
        <p:spPr>
          <a:xfrm>
            <a:off x="415000" y="1779727"/>
            <a:ext cx="883974" cy="883996"/>
          </a:xfrm>
          <a:prstGeom prst="rect">
            <a:avLst/>
          </a:prstGeom>
          <a:noFill/>
          <a:ln>
            <a:noFill/>
          </a:ln>
        </p:spPr>
      </p:pic>
      <p:pic>
        <p:nvPicPr>
          <p:cNvPr id="258" name="Google Shape;258;p32"/>
          <p:cNvPicPr preferRelativeResize="0"/>
          <p:nvPr/>
        </p:nvPicPr>
        <p:blipFill>
          <a:blip r:embed="rId9">
            <a:alphaModFix/>
          </a:blip>
          <a:stretch>
            <a:fillRect/>
          </a:stretch>
        </p:blipFill>
        <p:spPr>
          <a:xfrm>
            <a:off x="4446863" y="3727500"/>
            <a:ext cx="1266825" cy="342900"/>
          </a:xfrm>
          <a:prstGeom prst="rect">
            <a:avLst/>
          </a:prstGeom>
          <a:noFill/>
          <a:ln>
            <a:noFill/>
          </a:ln>
        </p:spPr>
      </p:pic>
      <p:pic>
        <p:nvPicPr>
          <p:cNvPr id="259" name="Google Shape;259;p32"/>
          <p:cNvPicPr preferRelativeResize="0"/>
          <p:nvPr/>
        </p:nvPicPr>
        <p:blipFill>
          <a:blip r:embed="rId10">
            <a:alphaModFix/>
          </a:blip>
          <a:stretch>
            <a:fillRect/>
          </a:stretch>
        </p:blipFill>
        <p:spPr>
          <a:xfrm>
            <a:off x="3180050" y="1815199"/>
            <a:ext cx="1266825" cy="844536"/>
          </a:xfrm>
          <a:prstGeom prst="rect">
            <a:avLst/>
          </a:prstGeom>
          <a:noFill/>
          <a:ln>
            <a:noFill/>
          </a:ln>
        </p:spPr>
      </p:pic>
      <p:pic>
        <p:nvPicPr>
          <p:cNvPr id="260" name="Google Shape;260;p32"/>
          <p:cNvPicPr preferRelativeResize="0"/>
          <p:nvPr/>
        </p:nvPicPr>
        <p:blipFill>
          <a:blip r:embed="rId10">
            <a:alphaModFix/>
          </a:blip>
          <a:stretch>
            <a:fillRect/>
          </a:stretch>
        </p:blipFill>
        <p:spPr>
          <a:xfrm>
            <a:off x="4959535" y="4208400"/>
            <a:ext cx="1008800" cy="67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836676" y="411480"/>
            <a:ext cx="7626300" cy="884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System diagram</a:t>
            </a:r>
            <a:endParaRPr/>
          </a:p>
        </p:txBody>
      </p:sp>
      <p:pic>
        <p:nvPicPr>
          <p:cNvPr id="266" name="Google Shape;266;p33"/>
          <p:cNvPicPr preferRelativeResize="0"/>
          <p:nvPr/>
        </p:nvPicPr>
        <p:blipFill>
          <a:blip r:embed="rId3">
            <a:alphaModFix/>
          </a:blip>
          <a:stretch>
            <a:fillRect/>
          </a:stretch>
        </p:blipFill>
        <p:spPr>
          <a:xfrm>
            <a:off x="312195" y="1869848"/>
            <a:ext cx="392833" cy="384352"/>
          </a:xfrm>
          <a:prstGeom prst="rect">
            <a:avLst/>
          </a:prstGeom>
          <a:noFill/>
          <a:ln>
            <a:noFill/>
          </a:ln>
        </p:spPr>
      </p:pic>
      <p:sp>
        <p:nvSpPr>
          <p:cNvPr id="267" name="Google Shape;267;p33"/>
          <p:cNvSpPr txBox="1"/>
          <p:nvPr/>
        </p:nvSpPr>
        <p:spPr>
          <a:xfrm>
            <a:off x="721525" y="1865475"/>
            <a:ext cx="15912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Lego Theme</a:t>
            </a:r>
            <a:endParaRPr>
              <a:latin typeface="Avenir"/>
              <a:ea typeface="Avenir"/>
              <a:cs typeface="Avenir"/>
              <a:sym typeface="Avenir"/>
            </a:endParaRPr>
          </a:p>
        </p:txBody>
      </p:sp>
      <p:pic>
        <p:nvPicPr>
          <p:cNvPr id="268" name="Google Shape;268;p33"/>
          <p:cNvPicPr preferRelativeResize="0"/>
          <p:nvPr/>
        </p:nvPicPr>
        <p:blipFill>
          <a:blip r:embed="rId3">
            <a:alphaModFix/>
          </a:blip>
          <a:stretch>
            <a:fillRect/>
          </a:stretch>
        </p:blipFill>
        <p:spPr>
          <a:xfrm>
            <a:off x="282955" y="2897186"/>
            <a:ext cx="392833" cy="384352"/>
          </a:xfrm>
          <a:prstGeom prst="rect">
            <a:avLst/>
          </a:prstGeom>
          <a:noFill/>
          <a:ln>
            <a:noFill/>
          </a:ln>
        </p:spPr>
      </p:pic>
      <p:sp>
        <p:nvSpPr>
          <p:cNvPr id="269" name="Google Shape;269;p33"/>
          <p:cNvSpPr txBox="1"/>
          <p:nvPr/>
        </p:nvSpPr>
        <p:spPr>
          <a:xfrm>
            <a:off x="705023" y="2879061"/>
            <a:ext cx="14901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Lego Sets Info</a:t>
            </a:r>
            <a:endParaRPr>
              <a:latin typeface="Avenir"/>
              <a:ea typeface="Avenir"/>
              <a:cs typeface="Avenir"/>
              <a:sym typeface="Avenir"/>
            </a:endParaRPr>
          </a:p>
        </p:txBody>
      </p:sp>
      <p:grpSp>
        <p:nvGrpSpPr>
          <p:cNvPr id="270" name="Google Shape;270;p33"/>
          <p:cNvGrpSpPr/>
          <p:nvPr/>
        </p:nvGrpSpPr>
        <p:grpSpPr>
          <a:xfrm>
            <a:off x="470209" y="3948206"/>
            <a:ext cx="1489954" cy="486149"/>
            <a:chOff x="353375" y="3827887"/>
            <a:chExt cx="1833113" cy="607763"/>
          </a:xfrm>
        </p:grpSpPr>
        <p:pic>
          <p:nvPicPr>
            <p:cNvPr id="271" name="Google Shape;271;p33"/>
            <p:cNvPicPr preferRelativeResize="0"/>
            <p:nvPr/>
          </p:nvPicPr>
          <p:blipFill>
            <a:blip r:embed="rId3">
              <a:alphaModFix/>
            </a:blip>
            <a:stretch>
              <a:fillRect/>
            </a:stretch>
          </p:blipFill>
          <p:spPr>
            <a:xfrm>
              <a:off x="353375" y="3827887"/>
              <a:ext cx="483308" cy="480500"/>
            </a:xfrm>
            <a:prstGeom prst="rect">
              <a:avLst/>
            </a:prstGeom>
            <a:noFill/>
            <a:ln>
              <a:noFill/>
            </a:ln>
          </p:spPr>
        </p:pic>
        <p:sp>
          <p:nvSpPr>
            <p:cNvPr id="272" name="Google Shape;272;p33"/>
            <p:cNvSpPr txBox="1"/>
            <p:nvPr/>
          </p:nvSpPr>
          <p:spPr>
            <a:xfrm>
              <a:off x="926488" y="3880050"/>
              <a:ext cx="12600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Sales data</a:t>
              </a:r>
              <a:endParaRPr>
                <a:latin typeface="Avenir"/>
                <a:ea typeface="Avenir"/>
                <a:cs typeface="Avenir"/>
                <a:sym typeface="Avenir"/>
              </a:endParaRPr>
            </a:p>
          </p:txBody>
        </p:sp>
      </p:grpSp>
      <p:pic>
        <p:nvPicPr>
          <p:cNvPr id="273" name="Google Shape;273;p33"/>
          <p:cNvPicPr preferRelativeResize="0"/>
          <p:nvPr/>
        </p:nvPicPr>
        <p:blipFill>
          <a:blip r:embed="rId4">
            <a:alphaModFix/>
          </a:blip>
          <a:stretch>
            <a:fillRect/>
          </a:stretch>
        </p:blipFill>
        <p:spPr>
          <a:xfrm>
            <a:off x="4305913" y="1935240"/>
            <a:ext cx="334610" cy="321680"/>
          </a:xfrm>
          <a:prstGeom prst="rect">
            <a:avLst/>
          </a:prstGeom>
          <a:noFill/>
          <a:ln>
            <a:noFill/>
          </a:ln>
        </p:spPr>
      </p:pic>
      <p:sp>
        <p:nvSpPr>
          <p:cNvPr id="274" name="Google Shape;274;p33"/>
          <p:cNvSpPr txBox="1"/>
          <p:nvPr/>
        </p:nvSpPr>
        <p:spPr>
          <a:xfrm>
            <a:off x="4778798" y="1892983"/>
            <a:ext cx="20439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Data Visualization</a:t>
            </a:r>
            <a:endParaRPr>
              <a:latin typeface="Avenir"/>
              <a:ea typeface="Avenir"/>
              <a:cs typeface="Avenir"/>
              <a:sym typeface="Avenir"/>
            </a:endParaRPr>
          </a:p>
        </p:txBody>
      </p:sp>
      <p:pic>
        <p:nvPicPr>
          <p:cNvPr id="275" name="Google Shape;275;p33"/>
          <p:cNvPicPr preferRelativeResize="0"/>
          <p:nvPr/>
        </p:nvPicPr>
        <p:blipFill>
          <a:blip r:embed="rId5">
            <a:alphaModFix/>
          </a:blip>
          <a:stretch>
            <a:fillRect/>
          </a:stretch>
        </p:blipFill>
        <p:spPr>
          <a:xfrm>
            <a:off x="4589895" y="2941791"/>
            <a:ext cx="451473" cy="397810"/>
          </a:xfrm>
          <a:prstGeom prst="rect">
            <a:avLst/>
          </a:prstGeom>
          <a:noFill/>
          <a:ln>
            <a:noFill/>
          </a:ln>
        </p:spPr>
      </p:pic>
      <p:sp>
        <p:nvSpPr>
          <p:cNvPr id="276" name="Google Shape;276;p33"/>
          <p:cNvSpPr txBox="1"/>
          <p:nvPr/>
        </p:nvSpPr>
        <p:spPr>
          <a:xfrm>
            <a:off x="5118351" y="2979834"/>
            <a:ext cx="13923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SQL Analysis</a:t>
            </a:r>
            <a:endParaRPr>
              <a:latin typeface="Avenir"/>
              <a:ea typeface="Avenir"/>
              <a:cs typeface="Avenir"/>
              <a:sym typeface="Avenir"/>
            </a:endParaRPr>
          </a:p>
        </p:txBody>
      </p:sp>
      <p:grpSp>
        <p:nvGrpSpPr>
          <p:cNvPr id="277" name="Google Shape;277;p33"/>
          <p:cNvGrpSpPr/>
          <p:nvPr/>
        </p:nvGrpSpPr>
        <p:grpSpPr>
          <a:xfrm>
            <a:off x="4418828" y="3972946"/>
            <a:ext cx="1646631" cy="397790"/>
            <a:chOff x="4729400" y="4261550"/>
            <a:chExt cx="2025875" cy="497300"/>
          </a:xfrm>
        </p:grpSpPr>
        <p:pic>
          <p:nvPicPr>
            <p:cNvPr id="278" name="Google Shape;278;p33"/>
            <p:cNvPicPr preferRelativeResize="0"/>
            <p:nvPr/>
          </p:nvPicPr>
          <p:blipFill>
            <a:blip r:embed="rId6">
              <a:alphaModFix/>
            </a:blip>
            <a:stretch>
              <a:fillRect/>
            </a:stretch>
          </p:blipFill>
          <p:spPr>
            <a:xfrm>
              <a:off x="4729400" y="4261550"/>
              <a:ext cx="582563" cy="497300"/>
            </a:xfrm>
            <a:prstGeom prst="rect">
              <a:avLst/>
            </a:prstGeom>
            <a:noFill/>
            <a:ln>
              <a:noFill/>
            </a:ln>
          </p:spPr>
        </p:pic>
        <p:sp>
          <p:nvSpPr>
            <p:cNvPr id="279" name="Google Shape;279;p33"/>
            <p:cNvSpPr txBox="1"/>
            <p:nvPr/>
          </p:nvSpPr>
          <p:spPr>
            <a:xfrm>
              <a:off x="5311975" y="4307878"/>
              <a:ext cx="14433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R Analysis</a:t>
              </a:r>
              <a:endParaRPr>
                <a:latin typeface="Avenir"/>
                <a:ea typeface="Avenir"/>
                <a:cs typeface="Avenir"/>
                <a:sym typeface="Avenir"/>
              </a:endParaRPr>
            </a:p>
          </p:txBody>
        </p:sp>
      </p:grpSp>
      <p:grpSp>
        <p:nvGrpSpPr>
          <p:cNvPr id="280" name="Google Shape;280;p33"/>
          <p:cNvGrpSpPr/>
          <p:nvPr/>
        </p:nvGrpSpPr>
        <p:grpSpPr>
          <a:xfrm>
            <a:off x="2960273" y="2405167"/>
            <a:ext cx="994590" cy="1388456"/>
            <a:chOff x="2096350" y="1897100"/>
            <a:chExt cx="1099724" cy="1631174"/>
          </a:xfrm>
        </p:grpSpPr>
        <p:sp>
          <p:nvSpPr>
            <p:cNvPr id="281" name="Google Shape;281;p33"/>
            <p:cNvSpPr/>
            <p:nvPr/>
          </p:nvSpPr>
          <p:spPr>
            <a:xfrm>
              <a:off x="2096350" y="2795125"/>
              <a:ext cx="1099724" cy="733149"/>
            </a:xfrm>
            <a:prstGeom prst="flowChartMagneticDisk">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2096350" y="2354125"/>
              <a:ext cx="1099724" cy="733149"/>
            </a:xfrm>
            <a:prstGeom prst="flowChartMagneticDisk">
              <a:avLst/>
            </a:prstGeom>
            <a:solidFill>
              <a:srgbClr val="6FA8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2096350" y="1897100"/>
              <a:ext cx="1099724" cy="733149"/>
            </a:xfrm>
            <a:prstGeom prst="flowChartMagneticDisk">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3"/>
          <p:cNvSpPr txBox="1"/>
          <p:nvPr/>
        </p:nvSpPr>
        <p:spPr>
          <a:xfrm>
            <a:off x="2951439" y="4108833"/>
            <a:ext cx="994500" cy="7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Relational Database</a:t>
            </a:r>
            <a:endParaRPr>
              <a:latin typeface="Avenir"/>
              <a:ea typeface="Avenir"/>
              <a:cs typeface="Avenir"/>
              <a:sym typeface="Avenir"/>
            </a:endParaRPr>
          </a:p>
        </p:txBody>
      </p:sp>
      <p:sp>
        <p:nvSpPr>
          <p:cNvPr id="285" name="Google Shape;285;p33"/>
          <p:cNvSpPr/>
          <p:nvPr/>
        </p:nvSpPr>
        <p:spPr>
          <a:xfrm>
            <a:off x="1930419" y="2006692"/>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33"/>
          <p:cNvCxnSpPr/>
          <p:nvPr/>
        </p:nvCxnSpPr>
        <p:spPr>
          <a:xfrm>
            <a:off x="1987492" y="2036842"/>
            <a:ext cx="1195200" cy="2700"/>
          </a:xfrm>
          <a:prstGeom prst="straightConnector1">
            <a:avLst/>
          </a:prstGeom>
          <a:noFill/>
          <a:ln cap="flat" cmpd="sng" w="28575">
            <a:solidFill>
              <a:srgbClr val="9FC5E8"/>
            </a:solidFill>
            <a:prstDash val="solid"/>
            <a:round/>
            <a:headEnd len="med" w="med" type="none"/>
            <a:tailEnd len="med" w="med" type="none"/>
          </a:ln>
        </p:spPr>
      </p:cxnSp>
      <p:sp>
        <p:nvSpPr>
          <p:cNvPr id="287" name="Google Shape;287;p33"/>
          <p:cNvSpPr/>
          <p:nvPr/>
        </p:nvSpPr>
        <p:spPr>
          <a:xfrm>
            <a:off x="2019441" y="3056860"/>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3"/>
          <p:cNvCxnSpPr>
            <a:stCxn id="287" idx="6"/>
          </p:cNvCxnSpPr>
          <p:nvPr/>
        </p:nvCxnSpPr>
        <p:spPr>
          <a:xfrm flipH="1" rot="10800000">
            <a:off x="2079141" y="3081610"/>
            <a:ext cx="825600" cy="5400"/>
          </a:xfrm>
          <a:prstGeom prst="straightConnector1">
            <a:avLst/>
          </a:prstGeom>
          <a:noFill/>
          <a:ln cap="flat" cmpd="sng" w="28575">
            <a:solidFill>
              <a:srgbClr val="9FC5E8"/>
            </a:solidFill>
            <a:prstDash val="solid"/>
            <a:round/>
            <a:headEnd len="med" w="med" type="none"/>
            <a:tailEnd len="med" w="med" type="none"/>
          </a:ln>
        </p:spPr>
      </p:cxnSp>
      <p:sp>
        <p:nvSpPr>
          <p:cNvPr id="289" name="Google Shape;289;p33"/>
          <p:cNvSpPr/>
          <p:nvPr/>
        </p:nvSpPr>
        <p:spPr>
          <a:xfrm>
            <a:off x="1935661" y="4164396"/>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3"/>
          <p:cNvCxnSpPr/>
          <p:nvPr/>
        </p:nvCxnSpPr>
        <p:spPr>
          <a:xfrm>
            <a:off x="3169528" y="2026466"/>
            <a:ext cx="4500" cy="378600"/>
          </a:xfrm>
          <a:prstGeom prst="straightConnector1">
            <a:avLst/>
          </a:prstGeom>
          <a:noFill/>
          <a:ln cap="flat" cmpd="sng" w="28575">
            <a:solidFill>
              <a:srgbClr val="9FC5E8"/>
            </a:solidFill>
            <a:prstDash val="solid"/>
            <a:round/>
            <a:headEnd len="med" w="med" type="none"/>
            <a:tailEnd len="med" w="med" type="none"/>
          </a:ln>
        </p:spPr>
      </p:cxnSp>
      <p:cxnSp>
        <p:nvCxnSpPr>
          <p:cNvPr id="291" name="Google Shape;291;p33"/>
          <p:cNvCxnSpPr>
            <a:stCxn id="289" idx="6"/>
          </p:cNvCxnSpPr>
          <p:nvPr/>
        </p:nvCxnSpPr>
        <p:spPr>
          <a:xfrm>
            <a:off x="1995361" y="4194546"/>
            <a:ext cx="1014300" cy="7200"/>
          </a:xfrm>
          <a:prstGeom prst="straightConnector1">
            <a:avLst/>
          </a:prstGeom>
          <a:noFill/>
          <a:ln cap="flat" cmpd="sng" w="28575">
            <a:solidFill>
              <a:srgbClr val="9FC5E8"/>
            </a:solidFill>
            <a:prstDash val="solid"/>
            <a:round/>
            <a:headEnd len="med" w="med" type="none"/>
            <a:tailEnd len="med" w="med" type="none"/>
          </a:ln>
        </p:spPr>
      </p:cxnSp>
      <p:cxnSp>
        <p:nvCxnSpPr>
          <p:cNvPr id="292" name="Google Shape;292;p33"/>
          <p:cNvCxnSpPr/>
          <p:nvPr/>
        </p:nvCxnSpPr>
        <p:spPr>
          <a:xfrm>
            <a:off x="2999524" y="3834323"/>
            <a:ext cx="4500" cy="378600"/>
          </a:xfrm>
          <a:prstGeom prst="straightConnector1">
            <a:avLst/>
          </a:prstGeom>
          <a:noFill/>
          <a:ln cap="flat" cmpd="sng" w="28575">
            <a:solidFill>
              <a:srgbClr val="9FC5E8"/>
            </a:solidFill>
            <a:prstDash val="solid"/>
            <a:round/>
            <a:headEnd len="med" w="med" type="none"/>
            <a:tailEnd len="med" w="med" type="none"/>
          </a:ln>
        </p:spPr>
      </p:cxnSp>
      <p:sp>
        <p:nvSpPr>
          <p:cNvPr id="293" name="Google Shape;293;p33"/>
          <p:cNvSpPr/>
          <p:nvPr/>
        </p:nvSpPr>
        <p:spPr>
          <a:xfrm>
            <a:off x="4107943" y="2000820"/>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3"/>
          <p:cNvCxnSpPr/>
          <p:nvPr/>
        </p:nvCxnSpPr>
        <p:spPr>
          <a:xfrm>
            <a:off x="3779467" y="2030446"/>
            <a:ext cx="328500" cy="1200"/>
          </a:xfrm>
          <a:prstGeom prst="straightConnector1">
            <a:avLst/>
          </a:prstGeom>
          <a:noFill/>
          <a:ln cap="flat" cmpd="sng" w="28575">
            <a:solidFill>
              <a:srgbClr val="9FC5E8"/>
            </a:solidFill>
            <a:prstDash val="solid"/>
            <a:round/>
            <a:headEnd len="med" w="med" type="none"/>
            <a:tailEnd len="med" w="med" type="none"/>
          </a:ln>
        </p:spPr>
      </p:cxnSp>
      <p:cxnSp>
        <p:nvCxnSpPr>
          <p:cNvPr id="295" name="Google Shape;295;p33"/>
          <p:cNvCxnSpPr/>
          <p:nvPr/>
        </p:nvCxnSpPr>
        <p:spPr>
          <a:xfrm>
            <a:off x="3779467" y="2029586"/>
            <a:ext cx="4500" cy="378600"/>
          </a:xfrm>
          <a:prstGeom prst="straightConnector1">
            <a:avLst/>
          </a:prstGeom>
          <a:noFill/>
          <a:ln cap="flat" cmpd="sng" w="28575">
            <a:solidFill>
              <a:srgbClr val="9FC5E8"/>
            </a:solidFill>
            <a:prstDash val="solid"/>
            <a:round/>
            <a:headEnd len="med" w="med" type="none"/>
            <a:tailEnd len="med" w="med" type="none"/>
          </a:ln>
        </p:spPr>
      </p:cxnSp>
      <p:sp>
        <p:nvSpPr>
          <p:cNvPr id="296" name="Google Shape;296;p33"/>
          <p:cNvSpPr/>
          <p:nvPr/>
        </p:nvSpPr>
        <p:spPr>
          <a:xfrm>
            <a:off x="4443371" y="3078504"/>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33"/>
          <p:cNvCxnSpPr/>
          <p:nvPr/>
        </p:nvCxnSpPr>
        <p:spPr>
          <a:xfrm>
            <a:off x="4059281" y="3109994"/>
            <a:ext cx="387000" cy="0"/>
          </a:xfrm>
          <a:prstGeom prst="straightConnector1">
            <a:avLst/>
          </a:prstGeom>
          <a:noFill/>
          <a:ln cap="flat" cmpd="sng" w="28575">
            <a:solidFill>
              <a:srgbClr val="9FC5E8"/>
            </a:solidFill>
            <a:prstDash val="solid"/>
            <a:round/>
            <a:headEnd len="med" w="med" type="none"/>
            <a:tailEnd len="med" w="med" type="none"/>
          </a:ln>
        </p:spPr>
      </p:cxnSp>
      <p:sp>
        <p:nvSpPr>
          <p:cNvPr id="298" name="Google Shape;298;p33"/>
          <p:cNvSpPr/>
          <p:nvPr/>
        </p:nvSpPr>
        <p:spPr>
          <a:xfrm>
            <a:off x="4293831" y="4170948"/>
            <a:ext cx="59700" cy="603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33"/>
          <p:cNvCxnSpPr/>
          <p:nvPr/>
        </p:nvCxnSpPr>
        <p:spPr>
          <a:xfrm flipH="1" rot="10800000">
            <a:off x="3879518" y="4214694"/>
            <a:ext cx="415500" cy="6900"/>
          </a:xfrm>
          <a:prstGeom prst="straightConnector1">
            <a:avLst/>
          </a:prstGeom>
          <a:noFill/>
          <a:ln cap="flat" cmpd="sng" w="28575">
            <a:solidFill>
              <a:srgbClr val="9FC5E8"/>
            </a:solidFill>
            <a:prstDash val="solid"/>
            <a:round/>
            <a:headEnd len="med" w="med" type="none"/>
            <a:tailEnd len="med" w="med" type="none"/>
          </a:ln>
        </p:spPr>
      </p:cxnSp>
      <p:cxnSp>
        <p:nvCxnSpPr>
          <p:cNvPr id="300" name="Google Shape;300;p33"/>
          <p:cNvCxnSpPr/>
          <p:nvPr/>
        </p:nvCxnSpPr>
        <p:spPr>
          <a:xfrm>
            <a:off x="3866678" y="3853978"/>
            <a:ext cx="4500" cy="378600"/>
          </a:xfrm>
          <a:prstGeom prst="straightConnector1">
            <a:avLst/>
          </a:prstGeom>
          <a:noFill/>
          <a:ln cap="flat" cmpd="sng" w="28575">
            <a:solidFill>
              <a:srgbClr val="9FC5E8"/>
            </a:solidFill>
            <a:prstDash val="solid"/>
            <a:round/>
            <a:headEnd len="med" w="med" type="none"/>
            <a:tailEnd len="med" w="med" type="none"/>
          </a:ln>
        </p:spPr>
      </p:cxnSp>
      <p:sp>
        <p:nvSpPr>
          <p:cNvPr id="301" name="Google Shape;301;p33"/>
          <p:cNvSpPr/>
          <p:nvPr/>
        </p:nvSpPr>
        <p:spPr>
          <a:xfrm>
            <a:off x="6427400" y="2968194"/>
            <a:ext cx="725100" cy="345000"/>
          </a:xfrm>
          <a:prstGeom prst="righ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3"/>
          <p:cNvPicPr preferRelativeResize="0"/>
          <p:nvPr/>
        </p:nvPicPr>
        <p:blipFill>
          <a:blip r:embed="rId7">
            <a:alphaModFix/>
          </a:blip>
          <a:stretch>
            <a:fillRect/>
          </a:stretch>
        </p:blipFill>
        <p:spPr>
          <a:xfrm>
            <a:off x="7408800" y="2439538"/>
            <a:ext cx="1309969" cy="1033425"/>
          </a:xfrm>
          <a:prstGeom prst="rect">
            <a:avLst/>
          </a:prstGeom>
          <a:noFill/>
          <a:ln>
            <a:noFill/>
          </a:ln>
        </p:spPr>
      </p:pic>
      <p:sp>
        <p:nvSpPr>
          <p:cNvPr id="303" name="Google Shape;303;p33"/>
          <p:cNvSpPr txBox="1"/>
          <p:nvPr/>
        </p:nvSpPr>
        <p:spPr>
          <a:xfrm>
            <a:off x="7328975" y="3664225"/>
            <a:ext cx="15912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Decision &amp; Recommendation</a:t>
            </a:r>
            <a:endParaRPr>
              <a:latin typeface="Avenir"/>
              <a:ea typeface="Avenir"/>
              <a:cs typeface="Avenir"/>
              <a:sym typeface="Avenir"/>
            </a:endParaRPr>
          </a:p>
        </p:txBody>
      </p:sp>
      <p:sp>
        <p:nvSpPr>
          <p:cNvPr id="304" name="Google Shape;304;p33"/>
          <p:cNvSpPr/>
          <p:nvPr/>
        </p:nvSpPr>
        <p:spPr>
          <a:xfrm>
            <a:off x="2326213" y="1869850"/>
            <a:ext cx="387000" cy="266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a:t>
            </a:r>
            <a:endParaRPr/>
          </a:p>
          <a:p>
            <a:pPr indent="0" lvl="0" marL="0" rtl="0" algn="l">
              <a:spcBef>
                <a:spcPts val="0"/>
              </a:spcBef>
              <a:spcAft>
                <a:spcPts val="0"/>
              </a:spcAft>
              <a:buNone/>
            </a:pPr>
            <a:r>
              <a:rPr lang="en"/>
              <a:t>T</a:t>
            </a:r>
            <a:endParaRPr/>
          </a:p>
          <a:p>
            <a:pPr indent="0" lvl="0" marL="0" rtl="0" algn="l">
              <a:spcBef>
                <a:spcPts val="0"/>
              </a:spcBef>
              <a:spcAft>
                <a:spcPts val="0"/>
              </a:spcAft>
              <a:buNone/>
            </a:pPr>
            <a:r>
              <a:rPr lang="en"/>
              <a:t>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ccentBoxVTI">
  <a:themeElements>
    <a:clrScheme name="AccentBoxVTI">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